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6858000" cx="9144000"/>
  <p:notesSz cx="7102475" cy="9388475"/>
  <p:embeddedFontLst>
    <p:embeddedFont>
      <p:font typeface="Lustria"/>
      <p:regular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8" roundtripDataSignature="AMtx7miVF4Mz8+as4coe53P+ZOAvxlEI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Lustria-regular.fnt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093" y="0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1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4" name="Google Shape;304;p12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2:notes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3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4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5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9" name="Google Shape;339;p16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6:notes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7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8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1" name="Google Shape;361;p19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9:notes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0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1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2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3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4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5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6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6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7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8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9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0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1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1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2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2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3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5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6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8" name="Google Shape;498;p37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can’t demonstrate to the land agency that a problem exists unless you have documentation. </a:t>
            </a:r>
            <a:endParaRPr/>
          </a:p>
        </p:txBody>
      </p:sp>
      <p:sp>
        <p:nvSpPr>
          <p:cNvPr id="499" name="Google Shape;499;p37:notes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9" name="Google Shape;509;p38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8:notes"/>
          <p:cNvSpPr txBox="1"/>
          <p:nvPr>
            <p:ph idx="12" type="sldNum"/>
          </p:nvPr>
        </p:nvSpPr>
        <p:spPr>
          <a:xfrm>
            <a:off x="4023093" y="8917127"/>
            <a:ext cx="3077739" cy="469745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50" spcFirstLastPara="1" rIns="92450" wrap="square" tIns="462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9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9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0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0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1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2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3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3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4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44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5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5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6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6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7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7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8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8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9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9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5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0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0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6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7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8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/>
          <p:nvPr>
            <p:ph idx="1" type="body"/>
          </p:nvPr>
        </p:nvSpPr>
        <p:spPr>
          <a:xfrm>
            <a:off x="710248" y="4460168"/>
            <a:ext cx="5681980" cy="4224494"/>
          </a:xfrm>
          <a:prstGeom prst="rect">
            <a:avLst/>
          </a:prstGeom>
        </p:spPr>
        <p:txBody>
          <a:bodyPr anchorCtr="0" anchor="t" bIns="46225" lIns="92450" spcFirstLastPara="1" rIns="92450" wrap="square" tIns="462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9:notes"/>
          <p:cNvSpPr/>
          <p:nvPr>
            <p:ph idx="2" type="sldImg"/>
          </p:nvPr>
        </p:nvSpPr>
        <p:spPr>
          <a:xfrm>
            <a:off x="1203325" y="703263"/>
            <a:ext cx="4695825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/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ustria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7"/>
          <p:cNvSpPr txBox="1"/>
          <p:nvPr>
            <p:ph idx="1" type="subTitle"/>
          </p:nvPr>
        </p:nvSpPr>
        <p:spPr>
          <a:xfrm>
            <a:off x="1028020" y="3598339"/>
            <a:ext cx="7080026" cy="10498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26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98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57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7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7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8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8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8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SD-vertPhotoInset.png" id="82" name="Google Shape;82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4987" y="609923"/>
            <a:ext cx="3428146" cy="520547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69"/>
          <p:cNvSpPr txBox="1"/>
          <p:nvPr>
            <p:ph type="title"/>
          </p:nvPr>
        </p:nvSpPr>
        <p:spPr>
          <a:xfrm>
            <a:off x="685347" y="609923"/>
            <a:ext cx="3924676" cy="182933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b="0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9"/>
          <p:cNvSpPr/>
          <p:nvPr>
            <p:ph idx="2" type="pic"/>
          </p:nvPr>
        </p:nvSpPr>
        <p:spPr>
          <a:xfrm>
            <a:off x="4976728" y="743989"/>
            <a:ext cx="3165375" cy="491282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85" name="Google Shape;85;p69"/>
          <p:cNvSpPr txBox="1"/>
          <p:nvPr>
            <p:ph idx="1" type="body"/>
          </p:nvPr>
        </p:nvSpPr>
        <p:spPr>
          <a:xfrm>
            <a:off x="685347" y="2439261"/>
            <a:ext cx="3924676" cy="3376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6" name="Google Shape;86;p69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9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9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0"/>
          <p:cNvSpPr txBox="1"/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0"/>
          <p:cNvSpPr txBox="1"/>
          <p:nvPr>
            <p:ph idx="1" type="body"/>
          </p:nvPr>
        </p:nvSpPr>
        <p:spPr>
          <a:xfrm>
            <a:off x="1290484" y="3610033"/>
            <a:ext cx="6564224" cy="532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92" name="Google Shape;92;p70"/>
          <p:cNvSpPr txBox="1"/>
          <p:nvPr>
            <p:ph idx="2" type="body"/>
          </p:nvPr>
        </p:nvSpPr>
        <p:spPr>
          <a:xfrm>
            <a:off x="685346" y="4304353"/>
            <a:ext cx="7765322" cy="148949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93" name="Google Shape;93;p70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0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0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7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lang="en-US" sz="8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7" name="Google Shape;97;p70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lang="en-US" sz="8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1"/>
          <p:cNvSpPr txBox="1"/>
          <p:nvPr>
            <p:ph type="title"/>
          </p:nvPr>
        </p:nvSpPr>
        <p:spPr>
          <a:xfrm>
            <a:off x="685346" y="2126943"/>
            <a:ext cx="7765322" cy="2511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1"/>
          <p:cNvSpPr txBox="1"/>
          <p:nvPr>
            <p:ph idx="1" type="body"/>
          </p:nvPr>
        </p:nvSpPr>
        <p:spPr>
          <a:xfrm>
            <a:off x="685339" y="4650556"/>
            <a:ext cx="7764149" cy="11406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101" name="Google Shape;101;p71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1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1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2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2"/>
          <p:cNvSpPr txBox="1"/>
          <p:nvPr>
            <p:ph idx="1" type="body"/>
          </p:nvPr>
        </p:nvSpPr>
        <p:spPr>
          <a:xfrm>
            <a:off x="685346" y="1885950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7" name="Google Shape;107;p72"/>
          <p:cNvSpPr txBox="1"/>
          <p:nvPr>
            <p:ph idx="2" type="body"/>
          </p:nvPr>
        </p:nvSpPr>
        <p:spPr>
          <a:xfrm>
            <a:off x="685346" y="2571750"/>
            <a:ext cx="2475738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08" name="Google Shape;108;p72"/>
          <p:cNvSpPr txBox="1"/>
          <p:nvPr>
            <p:ph idx="3" type="body"/>
          </p:nvPr>
        </p:nvSpPr>
        <p:spPr>
          <a:xfrm>
            <a:off x="3335033" y="1885950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9" name="Google Shape;109;p72"/>
          <p:cNvSpPr txBox="1"/>
          <p:nvPr>
            <p:ph idx="4" type="body"/>
          </p:nvPr>
        </p:nvSpPr>
        <p:spPr>
          <a:xfrm>
            <a:off x="3331076" y="2571750"/>
            <a:ext cx="2475738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10" name="Google Shape;110;p72"/>
          <p:cNvSpPr txBox="1"/>
          <p:nvPr>
            <p:ph idx="5" type="body"/>
          </p:nvPr>
        </p:nvSpPr>
        <p:spPr>
          <a:xfrm>
            <a:off x="5974929" y="1885950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11" name="Google Shape;111;p72"/>
          <p:cNvSpPr txBox="1"/>
          <p:nvPr>
            <p:ph idx="6" type="body"/>
          </p:nvPr>
        </p:nvSpPr>
        <p:spPr>
          <a:xfrm>
            <a:off x="5974929" y="2571750"/>
            <a:ext cx="2475738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12" name="Google Shape;112;p72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72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2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SD-3colPhotoInset.png" id="116" name="Google Shape;11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9239" y="1826045"/>
            <a:ext cx="2529046" cy="1833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SD-3colPhotoInset.png" id="117" name="Google Shape;11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93813" y="1826045"/>
            <a:ext cx="2529046" cy="1833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SD-3colPhotoInset.png" id="118" name="Google Shape;11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21715" y="1826045"/>
            <a:ext cx="2529046" cy="183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3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73"/>
          <p:cNvSpPr txBox="1"/>
          <p:nvPr>
            <p:ph idx="1" type="body"/>
          </p:nvPr>
        </p:nvSpPr>
        <p:spPr>
          <a:xfrm>
            <a:off x="685346" y="3904106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1" name="Google Shape;121;p73"/>
          <p:cNvSpPr/>
          <p:nvPr>
            <p:ph idx="2" type="pic"/>
          </p:nvPr>
        </p:nvSpPr>
        <p:spPr>
          <a:xfrm>
            <a:off x="763577" y="1938918"/>
            <a:ext cx="2319276" cy="160295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22" name="Google Shape;122;p73"/>
          <p:cNvSpPr txBox="1"/>
          <p:nvPr>
            <p:ph idx="3" type="body"/>
          </p:nvPr>
        </p:nvSpPr>
        <p:spPr>
          <a:xfrm>
            <a:off x="685346" y="4480369"/>
            <a:ext cx="2475738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3" name="Google Shape;123;p73"/>
          <p:cNvSpPr txBox="1"/>
          <p:nvPr>
            <p:ph idx="4" type="body"/>
          </p:nvPr>
        </p:nvSpPr>
        <p:spPr>
          <a:xfrm>
            <a:off x="3332091" y="3904106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4" name="Google Shape;124;p73"/>
          <p:cNvSpPr/>
          <p:nvPr>
            <p:ph idx="5" type="pic"/>
          </p:nvPr>
        </p:nvSpPr>
        <p:spPr>
          <a:xfrm>
            <a:off x="3409307" y="1939094"/>
            <a:ext cx="2319276" cy="160816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25" name="Google Shape;125;p73"/>
          <p:cNvSpPr txBox="1"/>
          <p:nvPr>
            <p:ph idx="6" type="body"/>
          </p:nvPr>
        </p:nvSpPr>
        <p:spPr>
          <a:xfrm>
            <a:off x="3331075" y="4480368"/>
            <a:ext cx="2476753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6" name="Google Shape;126;p73"/>
          <p:cNvSpPr txBox="1"/>
          <p:nvPr>
            <p:ph idx="7" type="body"/>
          </p:nvPr>
        </p:nvSpPr>
        <p:spPr>
          <a:xfrm>
            <a:off x="5975023" y="3904106"/>
            <a:ext cx="2475738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7" name="Google Shape;127;p73"/>
          <p:cNvSpPr/>
          <p:nvPr>
            <p:ph idx="8" type="pic"/>
          </p:nvPr>
        </p:nvSpPr>
        <p:spPr>
          <a:xfrm>
            <a:off x="6056774" y="1934432"/>
            <a:ext cx="2319276" cy="16072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28" name="Google Shape;128;p73"/>
          <p:cNvSpPr txBox="1"/>
          <p:nvPr>
            <p:ph idx="9" type="body"/>
          </p:nvPr>
        </p:nvSpPr>
        <p:spPr>
          <a:xfrm>
            <a:off x="5974929" y="4480366"/>
            <a:ext cx="2475738" cy="1310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9" name="Google Shape;129;p73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3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3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4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4"/>
          <p:cNvSpPr txBox="1"/>
          <p:nvPr>
            <p:ph idx="1" type="body"/>
          </p:nvPr>
        </p:nvSpPr>
        <p:spPr>
          <a:xfrm rot="5400000">
            <a:off x="2538632" y="-120835"/>
            <a:ext cx="4058751" cy="776532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35" name="Google Shape;135;p74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4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74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5"/>
          <p:cNvSpPr txBox="1"/>
          <p:nvPr>
            <p:ph type="title"/>
          </p:nvPr>
        </p:nvSpPr>
        <p:spPr>
          <a:xfrm rot="5400000">
            <a:off x="5003184" y="2343718"/>
            <a:ext cx="5181601" cy="171336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75"/>
          <p:cNvSpPr txBox="1"/>
          <p:nvPr>
            <p:ph idx="1" type="body"/>
          </p:nvPr>
        </p:nvSpPr>
        <p:spPr>
          <a:xfrm rot="5400000">
            <a:off x="1063373" y="231574"/>
            <a:ext cx="5181601" cy="59376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1" name="Google Shape;141;p75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75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75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5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6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7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9" name="Google Shape;159;p7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7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7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SD-compPhotoInset.png" id="22" name="Google Shape;2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345" y="1770323"/>
            <a:ext cx="3787423" cy="4112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SD-compPhotoInset.png" id="23" name="Google Shape;2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63245" y="1770323"/>
            <a:ext cx="3787423" cy="41129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0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0"/>
          <p:cNvSpPr txBox="1"/>
          <p:nvPr>
            <p:ph idx="1" type="body"/>
          </p:nvPr>
        </p:nvSpPr>
        <p:spPr>
          <a:xfrm>
            <a:off x="754404" y="1835254"/>
            <a:ext cx="3657258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26" name="Google Shape;26;p60"/>
          <p:cNvSpPr txBox="1"/>
          <p:nvPr>
            <p:ph idx="2" type="body"/>
          </p:nvPr>
        </p:nvSpPr>
        <p:spPr>
          <a:xfrm>
            <a:off x="754404" y="2380138"/>
            <a:ext cx="3657258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27" name="Google Shape;27;p60"/>
          <p:cNvSpPr txBox="1"/>
          <p:nvPr>
            <p:ph idx="3" type="body"/>
          </p:nvPr>
        </p:nvSpPr>
        <p:spPr>
          <a:xfrm>
            <a:off x="4721225" y="1835255"/>
            <a:ext cx="3671498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28" name="Google Shape;28;p60"/>
          <p:cNvSpPr txBox="1"/>
          <p:nvPr>
            <p:ph idx="4" type="body"/>
          </p:nvPr>
        </p:nvSpPr>
        <p:spPr>
          <a:xfrm>
            <a:off x="4721225" y="2380138"/>
            <a:ext cx="3671498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29" name="Google Shape;29;p60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0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0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7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5" name="Google Shape;165;p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7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7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7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7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7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7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7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8" name="Google Shape;178;p7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7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0" name="Google Shape;180;p7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7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7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7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8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8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96" name="Google Shape;196;p82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97" name="Google Shape;197;p8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8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8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83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04" name="Google Shape;204;p8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8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8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8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8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8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5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85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8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8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8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1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1"/>
          <p:cNvSpPr txBox="1"/>
          <p:nvPr>
            <p:ph idx="1" type="body"/>
          </p:nvPr>
        </p:nvSpPr>
        <p:spPr>
          <a:xfrm>
            <a:off x="685347" y="1732449"/>
            <a:ext cx="3795373" cy="40587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5" name="Google Shape;35;p61"/>
          <p:cNvSpPr txBox="1"/>
          <p:nvPr>
            <p:ph idx="2" type="body"/>
          </p:nvPr>
        </p:nvSpPr>
        <p:spPr>
          <a:xfrm>
            <a:off x="4652169" y="1732450"/>
            <a:ext cx="3798499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6" name="Google Shape;36;p61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1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1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2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2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2" name="Google Shape;42;p62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2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2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3"/>
          <p:cNvSpPr txBox="1"/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3"/>
          <p:cNvSpPr txBox="1"/>
          <p:nvPr>
            <p:ph idx="1" type="body"/>
          </p:nvPr>
        </p:nvSpPr>
        <p:spPr>
          <a:xfrm>
            <a:off x="3641725" y="609600"/>
            <a:ext cx="4808943" cy="518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8" name="Google Shape;48;p63"/>
          <p:cNvSpPr txBox="1"/>
          <p:nvPr>
            <p:ph idx="2" type="body"/>
          </p:nvPr>
        </p:nvSpPr>
        <p:spPr>
          <a:xfrm>
            <a:off x="685347" y="2431518"/>
            <a:ext cx="2780167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49" name="Google Shape;49;p63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3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3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4"/>
          <p:cNvSpPr txBox="1"/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4"/>
          <p:cNvSpPr txBox="1"/>
          <p:nvPr>
            <p:ph idx="1" type="body"/>
          </p:nvPr>
        </p:nvSpPr>
        <p:spPr>
          <a:xfrm>
            <a:off x="685346" y="4295180"/>
            <a:ext cx="7765322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55" name="Google Shape;55;p64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4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4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SD-panoPhotoInset.png" id="59" name="Google Shape;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995" y="540085"/>
            <a:ext cx="7656010" cy="383437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5"/>
          <p:cNvSpPr txBox="1"/>
          <p:nvPr>
            <p:ph type="title"/>
          </p:nvPr>
        </p:nvSpPr>
        <p:spPr>
          <a:xfrm>
            <a:off x="685354" y="4565255"/>
            <a:ext cx="7766495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Lustria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5"/>
          <p:cNvSpPr/>
          <p:nvPr>
            <p:ph idx="2" type="pic"/>
          </p:nvPr>
        </p:nvSpPr>
        <p:spPr>
          <a:xfrm>
            <a:off x="926217" y="695010"/>
            <a:ext cx="7285600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62" name="Google Shape;62;p65"/>
          <p:cNvSpPr txBox="1"/>
          <p:nvPr>
            <p:ph idx="1" type="body"/>
          </p:nvPr>
        </p:nvSpPr>
        <p:spPr>
          <a:xfrm>
            <a:off x="685346" y="5108728"/>
            <a:ext cx="7765322" cy="682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63" name="Google Shape;63;p65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5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6"/>
          <p:cNvSpPr txBox="1"/>
          <p:nvPr>
            <p:ph type="title"/>
          </p:nvPr>
        </p:nvSpPr>
        <p:spPr>
          <a:xfrm>
            <a:off x="971551" y="1761068"/>
            <a:ext cx="7192913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6"/>
          <p:cNvSpPr txBox="1"/>
          <p:nvPr>
            <p:ph idx="1" type="body"/>
          </p:nvPr>
        </p:nvSpPr>
        <p:spPr>
          <a:xfrm>
            <a:off x="971551" y="3589879"/>
            <a:ext cx="7192913" cy="15070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8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66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6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6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7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7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7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i="0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" name="Google Shape;11;p56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◈"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0861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Char char="🞚"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99719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Char char="◈"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9083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🞚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90829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90829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90829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90829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90829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Google Shape;12;p56"/>
          <p:cNvSpPr txBox="1"/>
          <p:nvPr>
            <p:ph idx="10" type="dt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6"/>
          <p:cNvSpPr txBox="1"/>
          <p:nvPr>
            <p:ph idx="11" type="ftr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6"/>
          <p:cNvSpPr txBox="1"/>
          <p:nvPr>
            <p:ph idx="12" type="sldNum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6" name="Google Shape;146;p5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5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5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35.jpg"/><Relationship Id="rId6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Relationship Id="rId4" Type="http://schemas.openxmlformats.org/officeDocument/2006/relationships/image" Target="../media/image38.png"/><Relationship Id="rId5" Type="http://schemas.openxmlformats.org/officeDocument/2006/relationships/image" Target="../media/image48.png"/><Relationship Id="rId6" Type="http://schemas.openxmlformats.org/officeDocument/2006/relationships/image" Target="../media/image40.png"/><Relationship Id="rId7" Type="http://schemas.openxmlformats.org/officeDocument/2006/relationships/image" Target="../media/image52.png"/><Relationship Id="rId8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yahoo.com/news/electric-bike-rode-backcountry-now-090011832.html" TargetMode="External"/><Relationship Id="rId4" Type="http://schemas.openxmlformats.org/officeDocument/2006/relationships/image" Target="../media/image5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americanhiking.org/hiking-resources/#hiking-alliance" TargetMode="External"/><Relationship Id="rId4" Type="http://schemas.openxmlformats.org/officeDocument/2006/relationships/hyperlink" Target="https://www.backcountryhunters.org/chapters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fs.fed.us/sopa/" TargetMode="External"/><Relationship Id="rId4" Type="http://schemas.openxmlformats.org/officeDocument/2006/relationships/hyperlink" Target="https://www.blm.gov/programs/planning-and-nepa/eplanning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peopleforbikes.org/tag/e-bikes/" TargetMode="External"/><Relationship Id="rId4" Type="http://schemas.openxmlformats.org/officeDocument/2006/relationships/hyperlink" Target="https://www.youtube.com/watch?v=GS2DoHw8k0o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Relationship Id="rId4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12.jpg"/><Relationship Id="rId5" Type="http://schemas.openxmlformats.org/officeDocument/2006/relationships/image" Target="../media/image27.jpg"/><Relationship Id="rId6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"/>
          <p:cNvSpPr txBox="1"/>
          <p:nvPr>
            <p:ph type="ctrTitle"/>
          </p:nvPr>
        </p:nvSpPr>
        <p:spPr>
          <a:xfrm>
            <a:off x="1028020" y="1769541"/>
            <a:ext cx="7080026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ustria"/>
              <a:buNone/>
            </a:pPr>
            <a:r>
              <a:rPr lang="en-US"/>
              <a:t>Good Morning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Lustria"/>
              <a:buNone/>
            </a:pPr>
            <a:r>
              <a:rPr lang="en-US">
                <a:solidFill>
                  <a:srgbClr val="00B050"/>
                </a:solidFill>
              </a:rPr>
              <a:t>Battery</a:t>
            </a:r>
            <a:r>
              <a:rPr lang="en-US"/>
              <a:t>, motor &amp; extra battery</a:t>
            </a:r>
            <a:endParaRPr/>
          </a:p>
        </p:txBody>
      </p:sp>
      <p:pic>
        <p:nvPicPr>
          <p:cNvPr id="295" name="Google Shape;29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786219"/>
            <a:ext cx="7764463" cy="395072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E-bike: You can barely see the battery</a:t>
            </a:r>
            <a:endParaRPr/>
          </a:p>
        </p:txBody>
      </p:sp>
      <p:pic>
        <p:nvPicPr>
          <p:cNvPr id="301" name="Google Shape;301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155" y="1731963"/>
            <a:ext cx="7151753" cy="40592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Not All e-Bikes the Same</a:t>
            </a:r>
            <a:endParaRPr/>
          </a:p>
        </p:txBody>
      </p:sp>
      <p:pic>
        <p:nvPicPr>
          <p:cNvPr id="308" name="Google Shape;308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" y="2381915"/>
            <a:ext cx="3733799" cy="274931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309" name="Google Shape;309;p12"/>
          <p:cNvSpPr txBox="1"/>
          <p:nvPr/>
        </p:nvSpPr>
        <p:spPr>
          <a:xfrm>
            <a:off x="609600" y="5257800"/>
            <a:ext cx="381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Commuter Hybrid (250W peak)</a:t>
            </a:r>
            <a:endParaRPr/>
          </a:p>
        </p:txBody>
      </p:sp>
      <p:sp>
        <p:nvSpPr>
          <p:cNvPr id="310" name="Google Shape;310;p12"/>
          <p:cNvSpPr txBox="1"/>
          <p:nvPr/>
        </p:nvSpPr>
        <p:spPr>
          <a:xfrm>
            <a:off x="4652963" y="5410200"/>
            <a:ext cx="37342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eMTB (1800W peak output)</a:t>
            </a:r>
            <a:endParaRPr/>
          </a:p>
        </p:txBody>
      </p:sp>
      <p:pic>
        <p:nvPicPr>
          <p:cNvPr id="311" name="Google Shape;311;p1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8923" y="2113672"/>
            <a:ext cx="3505380" cy="329581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What Might be Authorized</a:t>
            </a:r>
            <a:br>
              <a:rPr lang="en-US"/>
            </a:br>
            <a:r>
              <a:rPr lang="en-US"/>
              <a:t>on Trails Near You?</a:t>
            </a:r>
            <a:endParaRPr/>
          </a:p>
        </p:txBody>
      </p:sp>
      <p:pic>
        <p:nvPicPr>
          <p:cNvPr id="317" name="Google Shape;317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765" y="1905000"/>
            <a:ext cx="3559708" cy="3657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318" name="Google Shape;318;p1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9236" y="1905000"/>
            <a:ext cx="3254188" cy="3657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Out-of-Class: essentially electric motorcycles with pedals</a:t>
            </a:r>
            <a:endParaRPr/>
          </a:p>
        </p:txBody>
      </p:sp>
      <p:pic>
        <p:nvPicPr>
          <p:cNvPr id="324" name="Google Shape;324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" y="2158096"/>
            <a:ext cx="2133600" cy="18026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325" name="Google Shape;325;p1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3508" y="2070992"/>
            <a:ext cx="2506663" cy="18897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4071851"/>
            <a:ext cx="2780879" cy="217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6547" y="3725660"/>
            <a:ext cx="3434104" cy="2868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Benefits of e-bikes</a:t>
            </a:r>
            <a:endParaRPr/>
          </a:p>
        </p:txBody>
      </p:sp>
      <p:sp>
        <p:nvSpPr>
          <p:cNvPr id="333" name="Google Shape;333;p15"/>
          <p:cNvSpPr txBox="1"/>
          <p:nvPr>
            <p:ph idx="1" type="body"/>
          </p:nvPr>
        </p:nvSpPr>
        <p:spPr>
          <a:xfrm>
            <a:off x="685347" y="1732448"/>
            <a:ext cx="3795373" cy="45159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Reduces one’s reliance on automobiles for short trips, etc. (and thus reduces harmful air emissions).</a:t>
            </a:r>
            <a:endParaRPr/>
          </a:p>
          <a:p>
            <a:pPr indent="0" lvl="0" marL="36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Encourages fitness and facilitates public enjoyment of the outdoors.</a:t>
            </a:r>
            <a:endParaRPr/>
          </a:p>
          <a:p>
            <a:pPr indent="-223767" lvl="0" marL="342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May provide new opportunities for individuals who might otherwise be prevented from experiencing the great outdoors without an e-bike’s motor-assist.</a:t>
            </a:r>
            <a:endParaRPr/>
          </a:p>
        </p:txBody>
      </p:sp>
      <p:pic>
        <p:nvPicPr>
          <p:cNvPr id="334" name="Google Shape;3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9260" y="2889077"/>
            <a:ext cx="3759393" cy="335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3282" y="1506999"/>
            <a:ext cx="2518593" cy="276415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336" name="Google Shape;336;p15"/>
          <p:cNvSpPr txBox="1"/>
          <p:nvPr/>
        </p:nvSpPr>
        <p:spPr>
          <a:xfrm>
            <a:off x="4699260" y="6248400"/>
            <a:ext cx="33017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Adaptive Mountain Bike (aMTB)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Department of Interior</a:t>
            </a:r>
            <a:endParaRPr/>
          </a:p>
        </p:txBody>
      </p:sp>
      <p:sp>
        <p:nvSpPr>
          <p:cNvPr id="343" name="Google Shape;343;p16"/>
          <p:cNvSpPr txBox="1"/>
          <p:nvPr>
            <p:ph idx="1" type="body"/>
          </p:nvPr>
        </p:nvSpPr>
        <p:spPr>
          <a:xfrm>
            <a:off x="754404" y="1835254"/>
            <a:ext cx="3657258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Aug. 29, 2019</a:t>
            </a:r>
            <a:endParaRPr/>
          </a:p>
        </p:txBody>
      </p:sp>
      <p:pic>
        <p:nvPicPr>
          <p:cNvPr id="344" name="Google Shape;344;p1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63" y="2898838"/>
            <a:ext cx="3657600" cy="237318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345" name="Google Shape;345;p16"/>
          <p:cNvSpPr txBox="1"/>
          <p:nvPr>
            <p:ph idx="3" type="body"/>
          </p:nvPr>
        </p:nvSpPr>
        <p:spPr>
          <a:xfrm>
            <a:off x="4721225" y="1835255"/>
            <a:ext cx="3671498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Key Take-a-Ways:</a:t>
            </a:r>
            <a:endParaRPr/>
          </a:p>
        </p:txBody>
      </p:sp>
      <p:sp>
        <p:nvSpPr>
          <p:cNvPr id="346" name="Google Shape;346;p16"/>
          <p:cNvSpPr txBox="1"/>
          <p:nvPr>
            <p:ph idx="4" type="body"/>
          </p:nvPr>
        </p:nvSpPr>
        <p:spPr>
          <a:xfrm>
            <a:off x="4721225" y="2380138"/>
            <a:ext cx="3671498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◈"/>
            </a:pPr>
            <a:r>
              <a:rPr lang="en-US" sz="2000"/>
              <a:t>All DOI agencies to adopt three-class e-bike system.</a:t>
            </a:r>
            <a:endParaRPr/>
          </a:p>
          <a:p>
            <a:pPr indent="0" lvl="0" marL="36900" rtl="0" algn="l">
              <a:spcBef>
                <a:spcPts val="760"/>
              </a:spcBef>
              <a:spcAft>
                <a:spcPts val="0"/>
              </a:spcAft>
              <a:buSzPts val="560"/>
              <a:buNone/>
            </a:pPr>
            <a:r>
              <a:t/>
            </a:r>
            <a:endParaRPr sz="8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 sz="2000"/>
              <a:t>“E-bikes </a:t>
            </a:r>
            <a:r>
              <a:rPr lang="en-US" sz="2000" u="sng"/>
              <a:t>shall</a:t>
            </a:r>
            <a:r>
              <a:rPr lang="en-US" sz="2000"/>
              <a:t> be allowed where other types of bicycles are allowed;” and</a:t>
            </a:r>
            <a:endParaRPr/>
          </a:p>
          <a:p>
            <a:pPr indent="0" lvl="0" marL="36900" rtl="0" algn="l">
              <a:spcBef>
                <a:spcPts val="760"/>
              </a:spcBef>
              <a:spcAft>
                <a:spcPts val="0"/>
              </a:spcAft>
              <a:buSzPts val="560"/>
              <a:buNone/>
            </a:pPr>
            <a:r>
              <a:t/>
            </a:r>
            <a:endParaRPr sz="8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 sz="2000"/>
              <a:t>“E-bikes </a:t>
            </a:r>
            <a:r>
              <a:rPr lang="en-US" sz="2000" u="sng"/>
              <a:t>shall</a:t>
            </a:r>
            <a:r>
              <a:rPr lang="en-US" sz="2000"/>
              <a:t> </a:t>
            </a:r>
            <a:r>
              <a:rPr lang="en-US" sz="2000" u="sng"/>
              <a:t>not</a:t>
            </a:r>
            <a:r>
              <a:rPr lang="en-US" sz="2000"/>
              <a:t> be allowed where other types of bicycles are prohibited.”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National Park Service</a:t>
            </a:r>
            <a:endParaRPr/>
          </a:p>
        </p:txBody>
      </p:sp>
      <p:sp>
        <p:nvSpPr>
          <p:cNvPr id="352" name="Google Shape;352;p17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Park superintendents can declare, via updates to the “</a:t>
            </a:r>
            <a:r>
              <a:rPr lang="en-US">
                <a:solidFill>
                  <a:srgbClr val="FFC000"/>
                </a:solidFill>
              </a:rPr>
              <a:t>Superintendent’s Compendium</a:t>
            </a:r>
            <a:r>
              <a:rPr lang="en-US"/>
              <a:t>,” that e-bikes and eMTBs are authorized on trails where mountain biking is already allowed.</a:t>
            </a:r>
            <a:endParaRPr/>
          </a:p>
          <a:p>
            <a:pPr indent="0" lvl="0" marL="36900" rtl="0" algn="l">
              <a:spcBef>
                <a:spcPts val="766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900"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Process does not require public input, but superintendents would be wise to do so.</a:t>
            </a:r>
            <a:endParaRPr/>
          </a:p>
          <a:p>
            <a:pPr indent="0" lvl="0" marL="36900" rtl="0" algn="l">
              <a:spcBef>
                <a:spcPts val="766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900"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List of national park units that have a substantial amount of backcountry mountain bikes trails includes.</a:t>
            </a:r>
            <a:endParaRPr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0000"/>
              <a:buChar char="🞚"/>
            </a:pPr>
            <a:r>
              <a:rPr lang="en-US"/>
              <a:t>Everglades, Lassen Volcanic and Mammoth Cave national parks,</a:t>
            </a:r>
            <a:endParaRPr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0000"/>
              <a:buChar char="🞚"/>
            </a:pPr>
            <a:r>
              <a:rPr lang="en-US"/>
              <a:t>Big South Fork National River and Recreation Area, and</a:t>
            </a:r>
            <a:endParaRPr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0000"/>
              <a:buChar char="🞚"/>
            </a:pPr>
            <a:r>
              <a:rPr lang="en-US"/>
              <a:t>Golden Gate, Santa Monica Mountains, and Whiskeytown national recreation areas (NRAs).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Golden Gate NRA: No public review</a:t>
            </a:r>
            <a:endParaRPr/>
          </a:p>
        </p:txBody>
      </p:sp>
      <p:pic>
        <p:nvPicPr>
          <p:cNvPr id="358" name="Google Shape;35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91" y="1731963"/>
            <a:ext cx="5838608" cy="45926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U.S. Forest Service (</a:t>
            </a:r>
            <a:r>
              <a:rPr lang="en-US" u="sng"/>
              <a:t>not</a:t>
            </a:r>
            <a:r>
              <a:rPr lang="en-US"/>
              <a:t> a DOI agency)</a:t>
            </a:r>
            <a:endParaRPr/>
          </a:p>
        </p:txBody>
      </p:sp>
      <p:sp>
        <p:nvSpPr>
          <p:cNvPr id="365" name="Google Shape;365;p19"/>
          <p:cNvSpPr txBox="1"/>
          <p:nvPr>
            <p:ph idx="1" type="body"/>
          </p:nvPr>
        </p:nvSpPr>
        <p:spPr>
          <a:xfrm>
            <a:off x="754404" y="1835254"/>
            <a:ext cx="3657258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2022 E-Bike “Directives”</a:t>
            </a:r>
            <a:endParaRPr/>
          </a:p>
        </p:txBody>
      </p:sp>
      <p:sp>
        <p:nvSpPr>
          <p:cNvPr id="366" name="Google Shape;366;p19"/>
          <p:cNvSpPr txBox="1"/>
          <p:nvPr>
            <p:ph idx="3" type="body"/>
          </p:nvPr>
        </p:nvSpPr>
        <p:spPr>
          <a:xfrm>
            <a:off x="4721225" y="1835255"/>
            <a:ext cx="3671498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Key Take-a-Ways:</a:t>
            </a:r>
            <a:endParaRPr/>
          </a:p>
        </p:txBody>
      </p:sp>
      <p:sp>
        <p:nvSpPr>
          <p:cNvPr id="367" name="Google Shape;367;p19"/>
          <p:cNvSpPr txBox="1"/>
          <p:nvPr>
            <p:ph idx="4" type="body"/>
          </p:nvPr>
        </p:nvSpPr>
        <p:spPr>
          <a:xfrm>
            <a:off x="4721225" y="2380138"/>
            <a:ext cx="3671498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900"/>
          </a:p>
          <a:p>
            <a:pPr indent="-306000" lvl="0" marL="342900" rtl="0" algn="l">
              <a:spcBef>
                <a:spcPts val="940"/>
              </a:spcBef>
              <a:spcAft>
                <a:spcPts val="0"/>
              </a:spcAft>
              <a:buSzPct val="70000"/>
              <a:buChar char="◈"/>
            </a:pPr>
            <a:r>
              <a:rPr lang="en-US" sz="2000"/>
              <a:t>Updated FS Manual 7700 to adopt 3-class e-bike system.</a:t>
            </a:r>
            <a:endParaRPr/>
          </a:p>
          <a:p>
            <a:pPr indent="0" lvl="0" marL="36900" rtl="0" algn="l">
              <a:spcBef>
                <a:spcPts val="753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900"/>
          </a:p>
          <a:p>
            <a:pPr indent="-306000" lvl="0" marL="342900" rtl="0" algn="l">
              <a:spcBef>
                <a:spcPts val="940"/>
              </a:spcBef>
              <a:spcAft>
                <a:spcPts val="0"/>
              </a:spcAft>
              <a:buSzPct val="70000"/>
              <a:buChar char="◈"/>
            </a:pPr>
            <a:r>
              <a:rPr lang="en-US" sz="2000"/>
              <a:t>Continues to manage e-bikes as motor vehicles per the 2005 Travel Management Rule (36 CFR 212, Subpart B).</a:t>
            </a:r>
            <a:endParaRPr/>
          </a:p>
          <a:p>
            <a:pPr indent="0" lvl="0" marL="36900" rtl="0" algn="l">
              <a:spcBef>
                <a:spcPts val="753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900"/>
          </a:p>
          <a:p>
            <a:pPr indent="-306000" lvl="0" marL="342900" rtl="0" algn="l">
              <a:spcBef>
                <a:spcPts val="940"/>
              </a:spcBef>
              <a:spcAft>
                <a:spcPts val="0"/>
              </a:spcAft>
              <a:buSzPct val="70000"/>
              <a:buChar char="◈"/>
            </a:pPr>
            <a:r>
              <a:rPr lang="en-US" sz="2000"/>
              <a:t>Over 6,000 “unique” public comments submitted, with 33% supporting e-bike use and 58% opposed.</a:t>
            </a:r>
            <a:endParaRPr/>
          </a:p>
          <a:p>
            <a:pPr indent="-230435" lvl="0" marL="342900" rtl="0" algn="l">
              <a:spcBef>
                <a:spcPts val="94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sz="2000"/>
          </a:p>
          <a:p>
            <a:pPr indent="-237991" lvl="0" marL="342900" rtl="0" algn="l">
              <a:spcBef>
                <a:spcPts val="906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</p:txBody>
      </p:sp>
      <p:pic>
        <p:nvPicPr>
          <p:cNvPr id="368" name="Google Shape;368;p1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63" y="2635342"/>
            <a:ext cx="3657600" cy="285105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lmer Fudd will not use a gun in new 'Looney Tunes' cartoons | Fox News" id="228" name="Google Shape;2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1643063"/>
            <a:ext cx="64008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"/>
          <p:cNvSpPr txBox="1"/>
          <p:nvPr/>
        </p:nvSpPr>
        <p:spPr>
          <a:xfrm>
            <a:off x="5419165" y="5214937"/>
            <a:ext cx="256838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Lands …  the secret is out!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/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</a:pPr>
            <a:r>
              <a:rPr lang="en-US"/>
              <a:t>US Forest Service</a:t>
            </a:r>
            <a:br>
              <a:rPr lang="en-US"/>
            </a:br>
            <a:r>
              <a:rPr lang="en-US"/>
              <a:t>Public Service Announcement</a:t>
            </a:r>
            <a:endParaRPr/>
          </a:p>
        </p:txBody>
      </p:sp>
      <p:pic>
        <p:nvPicPr>
          <p:cNvPr id="374" name="Google Shape;374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8644" y="1070610"/>
            <a:ext cx="3688556" cy="474000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375" name="Google Shape;375;p20"/>
          <p:cNvSpPr txBox="1"/>
          <p:nvPr>
            <p:ph idx="2" type="body"/>
          </p:nvPr>
        </p:nvSpPr>
        <p:spPr>
          <a:xfrm>
            <a:off x="685347" y="2431518"/>
            <a:ext cx="2780167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8"/>
              </a:spcBef>
              <a:spcAft>
                <a:spcPts val="0"/>
              </a:spcAft>
              <a:buSzPct val="70000"/>
              <a:buNone/>
            </a:pPr>
            <a:r>
              <a:rPr lang="en-US" sz="2400"/>
              <a:t>“MOTORIZED BIKES ARE PROHIBITED ON NON-MOTORIZED TRAILS”</a:t>
            </a:r>
            <a:endParaRPr/>
          </a:p>
          <a:p>
            <a:pPr indent="0" lvl="0" marL="0" rtl="0" algn="ctr">
              <a:spcBef>
                <a:spcPts val="1620"/>
              </a:spcBef>
              <a:spcAft>
                <a:spcPts val="0"/>
              </a:spcAft>
              <a:buSzPct val="70000"/>
              <a:buNone/>
            </a:pPr>
            <a:r>
              <a:rPr lang="en-US" sz="6000"/>
              <a:t>Unless…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1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The USFS (or the BLM)…</a:t>
            </a:r>
            <a:endParaRPr/>
          </a:p>
        </p:txBody>
      </p:sp>
      <p:sp>
        <p:nvSpPr>
          <p:cNvPr id="381" name="Google Shape;381;p21"/>
          <p:cNvSpPr txBox="1"/>
          <p:nvPr>
            <p:ph idx="1" type="body"/>
          </p:nvPr>
        </p:nvSpPr>
        <p:spPr>
          <a:xfrm>
            <a:off x="754404" y="1580050"/>
            <a:ext cx="3657258" cy="800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Seeks input from stakeholders</a:t>
            </a:r>
            <a:endParaRPr/>
          </a:p>
        </p:txBody>
      </p:sp>
      <p:pic>
        <p:nvPicPr>
          <p:cNvPr id="382" name="Google Shape;382;p2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63" y="2677560"/>
            <a:ext cx="3657600" cy="281574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383" name="Google Shape;383;p21"/>
          <p:cNvSpPr txBox="1"/>
          <p:nvPr>
            <p:ph idx="3" type="body"/>
          </p:nvPr>
        </p:nvSpPr>
        <p:spPr>
          <a:xfrm>
            <a:off x="4721225" y="1580051"/>
            <a:ext cx="3671498" cy="800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Conducts environmental analysis</a:t>
            </a:r>
            <a:endParaRPr/>
          </a:p>
        </p:txBody>
      </p:sp>
      <p:pic>
        <p:nvPicPr>
          <p:cNvPr id="384" name="Google Shape;384;p21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1225" y="2429536"/>
            <a:ext cx="3671888" cy="331179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/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</a:pPr>
            <a:r>
              <a:rPr lang="en-US"/>
              <a:t>Don’t assume that federal agencies can’t authorize e-bike use on non-motorized trails.</a:t>
            </a:r>
            <a:br>
              <a:rPr lang="en-US"/>
            </a:br>
            <a:r>
              <a:rPr lang="en-US"/>
              <a:t>They have and they will.</a:t>
            </a:r>
            <a:endParaRPr/>
          </a:p>
        </p:txBody>
      </p:sp>
      <p:sp>
        <p:nvSpPr>
          <p:cNvPr id="390" name="Google Shape;390;p22"/>
          <p:cNvSpPr txBox="1"/>
          <p:nvPr>
            <p:ph idx="1" type="body"/>
          </p:nvPr>
        </p:nvSpPr>
        <p:spPr>
          <a:xfrm>
            <a:off x="685346" y="4295180"/>
            <a:ext cx="7765322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/>
              <a:t>So BCHA continues to push the agencies to meet a very high bar...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1. Through Litigation</a:t>
            </a:r>
            <a:endParaRPr/>
          </a:p>
        </p:txBody>
      </p:sp>
      <p:sp>
        <p:nvSpPr>
          <p:cNvPr id="396" name="Google Shape;396;p23"/>
          <p:cNvSpPr txBox="1"/>
          <p:nvPr>
            <p:ph idx="1" type="body"/>
          </p:nvPr>
        </p:nvSpPr>
        <p:spPr>
          <a:xfrm>
            <a:off x="685347" y="1732449"/>
            <a:ext cx="3795373" cy="40587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3767" lvl="0" marL="342900" rtl="0" algn="l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BCHA engaged in litigation with the US Forest Service when the Tahoe National Forest announced in 2019 that it welcomed Class 1 e-bikes on over 130 miles of non-motorized trails. </a:t>
            </a:r>
            <a:endParaRPr/>
          </a:p>
          <a:p>
            <a:pPr indent="0" lvl="0" marL="36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The Forest Service quickly settled the lawsuit by agreeing to go back to Square 1 in their planning for e-bike use.</a:t>
            </a:r>
            <a:endParaRPr/>
          </a:p>
          <a:p>
            <a:pPr indent="-223767" lvl="0" marL="342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</p:txBody>
      </p:sp>
      <p:pic>
        <p:nvPicPr>
          <p:cNvPr id="397" name="Google Shape;397;p2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265792">
            <a:off x="4511906" y="1875948"/>
            <a:ext cx="3797300" cy="210961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3884886"/>
            <a:ext cx="3948900" cy="2363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2. Insisting on Rigorous Analyses</a:t>
            </a:r>
            <a:endParaRPr/>
          </a:p>
        </p:txBody>
      </p:sp>
      <p:sp>
        <p:nvSpPr>
          <p:cNvPr id="404" name="Google Shape;404;p24"/>
          <p:cNvSpPr txBox="1"/>
          <p:nvPr>
            <p:ph idx="1" type="body"/>
          </p:nvPr>
        </p:nvSpPr>
        <p:spPr>
          <a:xfrm>
            <a:off x="754404" y="1580050"/>
            <a:ext cx="3657258" cy="800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Pointing out Deficiencies in the EA Analyses</a:t>
            </a:r>
            <a:endParaRPr/>
          </a:p>
        </p:txBody>
      </p:sp>
      <p:sp>
        <p:nvSpPr>
          <p:cNvPr id="405" name="Google Shape;405;p24"/>
          <p:cNvSpPr txBox="1"/>
          <p:nvPr>
            <p:ph idx="3" type="body"/>
          </p:nvPr>
        </p:nvSpPr>
        <p:spPr>
          <a:xfrm>
            <a:off x="4721225" y="1580051"/>
            <a:ext cx="3671498" cy="800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Monitoring &amp; Enforcement</a:t>
            </a:r>
            <a:endParaRPr/>
          </a:p>
        </p:txBody>
      </p:sp>
      <p:pic>
        <p:nvPicPr>
          <p:cNvPr id="406" name="Google Shape;406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048" y="2862993"/>
            <a:ext cx="3473629" cy="244487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407" name="Google Shape;407;p24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0354" y="2910621"/>
            <a:ext cx="3473629" cy="234962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"/>
          <p:cNvSpPr txBox="1"/>
          <p:nvPr>
            <p:ph type="title"/>
          </p:nvPr>
        </p:nvSpPr>
        <p:spPr>
          <a:xfrm>
            <a:off x="685346" y="608437"/>
            <a:ext cx="776532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</a:pPr>
            <a:r>
              <a:rPr lang="en-US"/>
              <a:t>We witnessed e-bike “wins” in:</a:t>
            </a:r>
            <a:br>
              <a:rPr lang="en-US"/>
            </a:br>
            <a:br>
              <a:rPr lang="en-US"/>
            </a:br>
            <a:r>
              <a:rPr lang="en-US"/>
              <a:t>Arkansas (2023)</a:t>
            </a:r>
            <a:br>
              <a:rPr lang="en-US"/>
            </a:br>
            <a:r>
              <a:rPr lang="en-US"/>
              <a:t>Arizona (2022)</a:t>
            </a:r>
            <a:br>
              <a:rPr lang="en-US"/>
            </a:br>
            <a:r>
              <a:rPr lang="en-US"/>
              <a:t>New Mexico (2021)</a:t>
            </a:r>
            <a:endParaRPr/>
          </a:p>
        </p:txBody>
      </p:sp>
      <p:sp>
        <p:nvSpPr>
          <p:cNvPr id="413" name="Google Shape;413;p25"/>
          <p:cNvSpPr txBox="1"/>
          <p:nvPr>
            <p:ph idx="1" type="body"/>
          </p:nvPr>
        </p:nvSpPr>
        <p:spPr>
          <a:xfrm>
            <a:off x="685346" y="4295180"/>
            <a:ext cx="7765322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/>
              <a:t>Based on arguments regarding speed, safety, user conflict and recreational use “displacement.”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"/>
          <p:cNvSpPr txBox="1"/>
          <p:nvPr>
            <p:ph type="title"/>
          </p:nvPr>
        </p:nvSpPr>
        <p:spPr>
          <a:xfrm>
            <a:off x="685347" y="609600"/>
            <a:ext cx="2780167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</a:pPr>
            <a:r>
              <a:rPr lang="en-US"/>
              <a:t>Are E-Bikes Faster than Regular Mountain Bikes?</a:t>
            </a:r>
            <a:endParaRPr/>
          </a:p>
        </p:txBody>
      </p:sp>
      <p:pic>
        <p:nvPicPr>
          <p:cNvPr id="419" name="Google Shape;41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1725" y="1561535"/>
            <a:ext cx="4808538" cy="327773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420" name="Google Shape;420;p26"/>
          <p:cNvSpPr txBox="1"/>
          <p:nvPr>
            <p:ph idx="2" type="body"/>
          </p:nvPr>
        </p:nvSpPr>
        <p:spPr>
          <a:xfrm>
            <a:off x="685347" y="2431518"/>
            <a:ext cx="2780167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920"/>
              </a:spcBef>
              <a:spcAft>
                <a:spcPts val="0"/>
              </a:spcAft>
              <a:buSzPts val="1120"/>
              <a:buNone/>
            </a:pPr>
            <a:r>
              <a:rPr lang="en-US"/>
              <a:t>Don’t believe it if someone claims that e-bikes don’t travel faster than regular bikes. </a:t>
            </a:r>
            <a:endParaRPr/>
          </a:p>
          <a:p>
            <a:pPr indent="0" lvl="0" marL="0" rtl="0" algn="ctr">
              <a:spcBef>
                <a:spcPts val="92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920"/>
              </a:spcBef>
              <a:spcAft>
                <a:spcPts val="0"/>
              </a:spcAft>
              <a:buSzPts val="1120"/>
              <a:buNone/>
            </a:pPr>
            <a:r>
              <a:rPr lang="en-US"/>
              <a:t>Look at scientific literature and what the e-bike industry  itself is saying…</a:t>
            </a:r>
            <a:endParaRPr/>
          </a:p>
        </p:txBody>
      </p:sp>
      <p:sp>
        <p:nvSpPr>
          <p:cNvPr id="421" name="Google Shape;421;p26"/>
          <p:cNvSpPr txBox="1"/>
          <p:nvPr/>
        </p:nvSpPr>
        <p:spPr>
          <a:xfrm>
            <a:off x="3641725" y="5127188"/>
            <a:ext cx="25912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 advertisement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“Increase Your Output by up to 410%”</a:t>
            </a:r>
            <a:endParaRPr/>
          </a:p>
        </p:txBody>
      </p:sp>
      <p:pic>
        <p:nvPicPr>
          <p:cNvPr id="427" name="Google Shape;427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887" y="1731963"/>
            <a:ext cx="3771539" cy="40592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428" name="Google Shape;428;p27"/>
          <p:cNvSpPr txBox="1"/>
          <p:nvPr>
            <p:ph idx="2" type="body"/>
          </p:nvPr>
        </p:nvSpPr>
        <p:spPr>
          <a:xfrm>
            <a:off x="4652169" y="1732450"/>
            <a:ext cx="3798499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lang="en-US" sz="2800"/>
              <a:t>“Specialized Turbo is not like anything you’ve ever experienced. </a:t>
            </a:r>
            <a:r>
              <a:rPr b="1" lang="en-US" sz="2800"/>
              <a:t>It’s not even a bike!</a:t>
            </a:r>
            <a:r>
              <a:rPr lang="en-US" sz="2800"/>
              <a:t> Its two wheels of </a:t>
            </a:r>
            <a:r>
              <a:rPr b="1" lang="en-US" sz="2800"/>
              <a:t>hair-raising power </a:t>
            </a:r>
            <a:r>
              <a:rPr lang="en-US" sz="2800"/>
              <a:t>that will revolutionize the way you move. It’s you, </a:t>
            </a:r>
            <a:r>
              <a:rPr b="1" lang="en-US" sz="2800"/>
              <a:t>only faster</a:t>
            </a:r>
            <a:r>
              <a:rPr lang="en-US" sz="2800"/>
              <a:t>. It’s distance being shorter. Up hills, easier. Downhills, </a:t>
            </a:r>
            <a:r>
              <a:rPr b="1" lang="en-US" sz="2800"/>
              <a:t>crazier</a:t>
            </a:r>
            <a:r>
              <a:rPr lang="en-US" sz="2800"/>
              <a:t>.” </a:t>
            </a:r>
            <a:endParaRPr sz="2800"/>
          </a:p>
          <a:p>
            <a:pPr indent="-223767" lvl="0" marL="342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8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E-bike speed a major concern of majority of hikers and equestrians</a:t>
            </a:r>
            <a:endParaRPr/>
          </a:p>
        </p:txBody>
      </p:sp>
      <p:pic>
        <p:nvPicPr>
          <p:cNvPr id="434" name="Google Shape;434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305" y="2438400"/>
            <a:ext cx="8079979" cy="3124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435" name="Google Shape;435;p28"/>
          <p:cNvSpPr txBox="1"/>
          <p:nvPr/>
        </p:nvSpPr>
        <p:spPr>
          <a:xfrm>
            <a:off x="559305" y="5638800"/>
            <a:ext cx="80799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Washington State DNR &amp; Dept. of Fish &amp; Wildlife, Sept. 2022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Enforcement challenges</a:t>
            </a:r>
            <a:endParaRPr/>
          </a:p>
        </p:txBody>
      </p:sp>
      <p:sp>
        <p:nvSpPr>
          <p:cNvPr id="441" name="Google Shape;441;p29"/>
          <p:cNvSpPr txBox="1"/>
          <p:nvPr>
            <p:ph idx="1" type="body"/>
          </p:nvPr>
        </p:nvSpPr>
        <p:spPr>
          <a:xfrm>
            <a:off x="457201" y="1732448"/>
            <a:ext cx="3200400" cy="43558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Some e-bikes can be programmed to be either a Class 1, 2, 3 or “unlimited.”</a:t>
            </a:r>
            <a:endParaRPr/>
          </a:p>
          <a:p>
            <a:pPr indent="0" lvl="0" marL="36900" rtl="0" algn="l">
              <a:spcBef>
                <a:spcPts val="760"/>
              </a:spcBef>
              <a:spcAft>
                <a:spcPts val="0"/>
              </a:spcAft>
              <a:buSzPts val="560"/>
              <a:buNone/>
            </a:pPr>
            <a:r>
              <a:t/>
            </a:r>
            <a:endParaRPr sz="8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Plenty of work-arounds to negate the motor’s governor.</a:t>
            </a:r>
            <a:endParaRPr/>
          </a:p>
          <a:p>
            <a:pPr indent="0" lvl="0" marL="36900" rtl="0" algn="l">
              <a:spcBef>
                <a:spcPts val="760"/>
              </a:spcBef>
              <a:spcAft>
                <a:spcPts val="0"/>
              </a:spcAft>
              <a:buSzPts val="560"/>
              <a:buNone/>
            </a:pPr>
            <a:r>
              <a:t/>
            </a:r>
            <a:endParaRPr sz="8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YouTube includes dozens of tutorials on how to override the speed limiter on any e-bike.</a:t>
            </a:r>
            <a:endParaRPr/>
          </a:p>
        </p:txBody>
      </p:sp>
      <p:pic>
        <p:nvPicPr>
          <p:cNvPr id="442" name="Google Shape;442;p2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237" y="1828800"/>
            <a:ext cx="4732213" cy="42595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443" name="Google Shape;443;p29"/>
          <p:cNvSpPr txBox="1"/>
          <p:nvPr/>
        </p:nvSpPr>
        <p:spPr>
          <a:xfrm>
            <a:off x="693332" y="6248400"/>
            <a:ext cx="77653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“The advent of the e-bike lead to the advent of the e-bike hacker that would work tirelessly to overcome the governor to let em rip.” Oct. 18, 2022 online post, electrek.co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br>
              <a:rPr b="1" lang="en-US"/>
            </a:br>
            <a:r>
              <a:rPr b="1" lang="en-US"/>
              <a:t>                    </a:t>
            </a:r>
            <a:r>
              <a:rPr b="1" lang="en-US" sz="3000"/>
              <a:t>PUBLIC LANDS COMMITTEE (PLC)</a:t>
            </a:r>
            <a:br>
              <a:rPr b="1" lang="en-US" sz="3000"/>
            </a:br>
            <a:endParaRPr sz="3000"/>
          </a:p>
        </p:txBody>
      </p:sp>
      <p:pic>
        <p:nvPicPr>
          <p:cNvPr id="235" name="Google Shape;23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205868"/>
            <a:ext cx="1456114" cy="615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"/>
          <p:cNvCxnSpPr/>
          <p:nvPr/>
        </p:nvCxnSpPr>
        <p:spPr>
          <a:xfrm>
            <a:off x="685800" y="1821733"/>
            <a:ext cx="782955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" name="Google Shape;237;p3"/>
          <p:cNvSpPr txBox="1"/>
          <p:nvPr>
            <p:ph idx="1" type="body"/>
          </p:nvPr>
        </p:nvSpPr>
        <p:spPr>
          <a:xfrm>
            <a:off x="628650" y="2643327"/>
            <a:ext cx="7886700" cy="1811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</a:pPr>
            <a:r>
              <a:rPr lang="en-US" sz="3000">
                <a:solidFill>
                  <a:srgbClr val="7F7F7F"/>
                </a:solidFill>
              </a:rPr>
              <a:t>Relationships with Land Managers</a:t>
            </a:r>
            <a:endParaRPr/>
          </a:p>
          <a:p>
            <a:pPr indent="-104775" lvl="0" marL="17145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33C0B"/>
              </a:buClr>
              <a:buSzPts val="6000"/>
              <a:buNone/>
            </a:pPr>
            <a:r>
              <a:rPr b="1" lang="en-US" sz="6000">
                <a:solidFill>
                  <a:srgbClr val="833C0B"/>
                </a:solidFill>
              </a:rPr>
              <a:t>TIMING IS EVERYTHING!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0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Some e-bike “hacks” on YouTube</a:t>
            </a:r>
            <a:endParaRPr/>
          </a:p>
        </p:txBody>
      </p:sp>
      <p:pic>
        <p:nvPicPr>
          <p:cNvPr id="449" name="Google Shape;449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215" y="1732450"/>
            <a:ext cx="3795713" cy="266856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450" name="Google Shape;450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2170" y="1732450"/>
            <a:ext cx="3511730" cy="9525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451" name="Google Shape;45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6074" y="2952725"/>
            <a:ext cx="3600635" cy="95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5047" y="4145567"/>
            <a:ext cx="3467278" cy="86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416" y="4724400"/>
            <a:ext cx="3626036" cy="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18306" y="5193759"/>
            <a:ext cx="3626036" cy="9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Enforcement not the answer</a:t>
            </a:r>
            <a:endParaRPr/>
          </a:p>
        </p:txBody>
      </p:sp>
      <p:sp>
        <p:nvSpPr>
          <p:cNvPr id="460" name="Google Shape;460;p31"/>
          <p:cNvSpPr txBox="1"/>
          <p:nvPr>
            <p:ph idx="1" type="body"/>
          </p:nvPr>
        </p:nvSpPr>
        <p:spPr>
          <a:xfrm>
            <a:off x="685347" y="1732448"/>
            <a:ext cx="4877253" cy="45159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260"/>
              <a:buChar char="◈"/>
            </a:pPr>
            <a:r>
              <a:rPr lang="en-US" sz="1800"/>
              <a:t>The</a:t>
            </a:r>
            <a:r>
              <a:rPr b="1" lang="en-US" sz="1800"/>
              <a:t> </a:t>
            </a:r>
            <a:r>
              <a:rPr lang="en-US" sz="1800"/>
              <a:t>three different classes of e-bikes are hard to discern via the untrained eye.</a:t>
            </a:r>
            <a:endParaRPr/>
          </a:p>
          <a:p>
            <a:pPr indent="0" lvl="0" marL="36900" rtl="0" algn="l">
              <a:spcBef>
                <a:spcPts val="96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800"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 sz="1800"/>
              <a:t>E-bikes don’t carry large labels that declare what class; plus Class 3 e-bikes look more-or-less like Class 1 bikes and vice-versa.</a:t>
            </a:r>
            <a:endParaRPr/>
          </a:p>
          <a:p>
            <a:pPr indent="0" lvl="0" marL="36900" rtl="0" algn="l">
              <a:spcBef>
                <a:spcPts val="96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800"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 sz="1800"/>
              <a:t>BCHA contends that if an agency allows one class of e-bike use on non-motorized trails, they are in effect allowing all classes (plus out-of-class e-bikes), as law enforcement officers in the field essentially will be unable to enforce any restrictions on the type of e-bike allowed. </a:t>
            </a:r>
            <a:endParaRPr/>
          </a:p>
        </p:txBody>
      </p:sp>
      <p:pic>
        <p:nvPicPr>
          <p:cNvPr id="461" name="Google Shape;461;p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8714" y="1723305"/>
            <a:ext cx="1686213" cy="45159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Enforcement not the answer (cont.)</a:t>
            </a:r>
            <a:endParaRPr/>
          </a:p>
        </p:txBody>
      </p:sp>
      <p:sp>
        <p:nvSpPr>
          <p:cNvPr id="467" name="Google Shape;467;p32"/>
          <p:cNvSpPr txBox="1"/>
          <p:nvPr>
            <p:ph idx="1" type="body"/>
          </p:nvPr>
        </p:nvSpPr>
        <p:spPr>
          <a:xfrm>
            <a:off x="685347" y="1732448"/>
            <a:ext cx="3795373" cy="45159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USA Today</a:t>
            </a:r>
            <a:r>
              <a:rPr lang="en-US"/>
              <a:t>, May 31, 2022</a:t>
            </a:r>
            <a:endParaRPr/>
          </a:p>
          <a:p>
            <a:pPr indent="0" lvl="0" marL="36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rPr lang="en-US"/>
              <a:t>Paraphrased Jamie Hinrichs, spokesperson for Tahoe National Forest, who said:</a:t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He and just about everyone else in the controversy agreed that many rangers can’t even tell the difference between an electric bike and a regular one. </a:t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(The Forest Service) would be hard-pressed to say who's violating which rules. </a:t>
            </a:r>
            <a:endParaRPr/>
          </a:p>
          <a:p>
            <a:pPr indent="-306000" lvl="0" marL="342900" rtl="0" algn="l">
              <a:spcBef>
                <a:spcPts val="970"/>
              </a:spcBef>
              <a:spcAft>
                <a:spcPts val="0"/>
              </a:spcAft>
              <a:buSzPct val="70000"/>
              <a:buChar char="◈"/>
            </a:pPr>
            <a:r>
              <a:rPr lang="en-US"/>
              <a:t>Most trail overseers lack staffing to patrol backcountry trails, let alone appear in court over citations.</a:t>
            </a:r>
            <a:endParaRPr/>
          </a:p>
          <a:p>
            <a:pPr indent="-223767" lvl="0" marL="342900" rtl="0" algn="l">
              <a:spcBef>
                <a:spcPts val="97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</p:txBody>
      </p:sp>
      <p:sp>
        <p:nvSpPr>
          <p:cNvPr id="468" name="Google Shape;468;p32"/>
          <p:cNvSpPr txBox="1"/>
          <p:nvPr/>
        </p:nvSpPr>
        <p:spPr>
          <a:xfrm>
            <a:off x="784630" y="6248399"/>
            <a:ext cx="76660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Article: “An electric bike rode into the backcountry. Now there’s a nationwide turf war” </a:t>
            </a:r>
            <a:endParaRPr/>
          </a:p>
        </p:txBody>
      </p:sp>
      <p:pic>
        <p:nvPicPr>
          <p:cNvPr id="469" name="Google Shape;469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344061" y="2264702"/>
            <a:ext cx="4261910" cy="319643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470" name="Google Shape;470;p32"/>
          <p:cNvSpPr txBox="1"/>
          <p:nvPr/>
        </p:nvSpPr>
        <p:spPr>
          <a:xfrm>
            <a:off x="5029200" y="5753105"/>
            <a:ext cx="319643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Photo: Southern Utah Wilderness Alliance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3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Unacceptable Risk</a:t>
            </a:r>
            <a:endParaRPr/>
          </a:p>
        </p:txBody>
      </p:sp>
      <p:sp>
        <p:nvSpPr>
          <p:cNvPr id="476" name="Google Shape;476;p33"/>
          <p:cNvSpPr txBox="1"/>
          <p:nvPr>
            <p:ph idx="2" type="body"/>
          </p:nvPr>
        </p:nvSpPr>
        <p:spPr>
          <a:xfrm>
            <a:off x="4652169" y="1732450"/>
            <a:ext cx="3798499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The use of e-bikes on non-motorized trails and their potential for high speeds.</a:t>
            </a:r>
            <a:endParaRPr/>
          </a:p>
          <a:p>
            <a:pPr indent="0" lvl="0" marL="36900" rtl="0" algn="l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Coupled with their silent approach, e-bikes could create conflict between trail users and pose unacceptable risks to the safety of hikers, equestrians and others.</a:t>
            </a:r>
            <a:endParaRPr/>
          </a:p>
        </p:txBody>
      </p:sp>
      <p:pic>
        <p:nvPicPr>
          <p:cNvPr id="477" name="Google Shape;477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057400"/>
            <a:ext cx="3795713" cy="30480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b="1" lang="en-US" sz="2700"/>
              <a:t>Steps to Take Before</a:t>
            </a:r>
            <a:br>
              <a:rPr b="1" lang="en-US" sz="2700"/>
            </a:br>
            <a:r>
              <a:rPr b="1" lang="en-US" sz="2700"/>
              <a:t>an E-Bike Proposal </a:t>
            </a:r>
            <a:br>
              <a:rPr b="1" lang="en-US" sz="2700"/>
            </a:br>
            <a:r>
              <a:rPr b="1" lang="en-US" sz="2700"/>
              <a:t>Threatens Trails Important to You</a:t>
            </a:r>
            <a:endParaRPr/>
          </a:p>
        </p:txBody>
      </p:sp>
      <p:sp>
        <p:nvSpPr>
          <p:cNvPr id="483" name="Google Shape;483;p34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7777"/>
              <a:buNone/>
            </a:pPr>
            <a:r>
              <a:rPr lang="en-US"/>
              <a:t>1. Engage in local trail coalitions (if they exist in your area) </a:t>
            </a:r>
            <a:endParaRPr sz="18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Keep your ears open within the trails community about pending trail proposals and developments.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Follow blogs and websites of e-bike and mountain bike organizations.</a:t>
            </a:r>
            <a:endParaRPr sz="1600"/>
          </a:p>
          <a:p>
            <a:pPr indent="0" lvl="0" marL="36900" rtl="0" algn="l">
              <a:spcBef>
                <a:spcPts val="940"/>
              </a:spcBef>
              <a:spcAft>
                <a:spcPts val="0"/>
              </a:spcAft>
              <a:buSzPct val="77777"/>
              <a:buNone/>
            </a:pPr>
            <a:r>
              <a:rPr lang="en-US"/>
              <a:t>2. Forge alliances with other trail groups, like hikers, bird watchers and others to expand your network. </a:t>
            </a:r>
            <a:endParaRPr sz="18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American Hiking Society maintains a list of local allied hiking groups that can be searched by state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https://americanhiking.org/hiking-resources/#hiking-alliance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Backcountry Hunters &amp; Anglers shares many of BCHA’s concerns about e-bike use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https://www.backcountryhunters.org/chapters</a:t>
            </a:r>
            <a:r>
              <a:rPr lang="en-US"/>
              <a:t> 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Learn whether local mountain bike groups oppose or support e-bike use</a:t>
            </a:r>
            <a:endParaRPr sz="1600"/>
          </a:p>
          <a:p>
            <a:pPr indent="0" lvl="0" marL="36900" rtl="0" algn="l">
              <a:spcBef>
                <a:spcPts val="940"/>
              </a:spcBef>
              <a:spcAft>
                <a:spcPts val="0"/>
              </a:spcAft>
              <a:buSzPct val="77777"/>
              <a:buNone/>
            </a:pPr>
            <a:r>
              <a:rPr lang="en-US"/>
              <a:t>3. Call agency offices to ask that you be placed on their (email) mailing list for announcements about all recreation- and trails-related projects in locations of interest to your chapter.</a:t>
            </a: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>
            <p:ph type="title"/>
          </p:nvPr>
        </p:nvSpPr>
        <p:spPr>
          <a:xfrm>
            <a:off x="667058" y="152400"/>
            <a:ext cx="7765322" cy="15800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Lustria"/>
              <a:buNone/>
            </a:pPr>
            <a:r>
              <a:rPr b="1" lang="en-US" sz="2700"/>
              <a:t>Steps to Take Before</a:t>
            </a:r>
            <a:br>
              <a:rPr b="1" lang="en-US" sz="2700"/>
            </a:br>
            <a:r>
              <a:rPr b="1" lang="en-US" sz="2700"/>
              <a:t>an E-Bike Proposal </a:t>
            </a:r>
            <a:br>
              <a:rPr b="1" lang="en-US" sz="2700"/>
            </a:br>
            <a:r>
              <a:rPr b="1" lang="en-US" sz="2700"/>
              <a:t>Threatens Trails Important to You</a:t>
            </a:r>
            <a:endParaRPr/>
          </a:p>
        </p:txBody>
      </p:sp>
      <p:sp>
        <p:nvSpPr>
          <p:cNvPr id="489" name="Google Shape;489;p35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7777"/>
              <a:buNone/>
            </a:pPr>
            <a:r>
              <a:rPr lang="en-US"/>
              <a:t>4. Monitor the list of pending projects of local land management agencies. </a:t>
            </a:r>
            <a:endParaRPr sz="1800"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The US Forest Service maintains a website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https://www.fs.fed.us/sopa/</a:t>
            </a:r>
            <a:r>
              <a:rPr lang="en-US"/>
              <a:t> with quarterly updates for your national forest. </a:t>
            </a:r>
            <a:endParaRPr sz="1600"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The BLM maintains a register of planning projects that allows you look up recreation projects by BLM state and district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https://www.blm.gov/programs/planning-and-nepa/eplanning</a:t>
            </a:r>
            <a:endParaRPr sz="1600"/>
          </a:p>
          <a:p>
            <a:pPr indent="0" lvl="0" marL="36900" rtl="0" algn="l">
              <a:spcBef>
                <a:spcPts val="970"/>
              </a:spcBef>
              <a:spcAft>
                <a:spcPts val="0"/>
              </a:spcAft>
              <a:buSzPct val="77777"/>
              <a:buNone/>
            </a:pPr>
            <a:r>
              <a:rPr lang="en-US"/>
              <a:t>5. Meet occasionally, have phone calls or zoom meetings, with agency trail managers </a:t>
            </a:r>
            <a:endParaRPr sz="1800"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Discuss potential work projects and any specific concerns you have about e-bike use on non-motorized trails. </a:t>
            </a:r>
            <a:endParaRPr sz="1600"/>
          </a:p>
          <a:p>
            <a:pPr indent="0" lvl="0" marL="36900" rtl="0" algn="l">
              <a:spcBef>
                <a:spcPts val="970"/>
              </a:spcBef>
              <a:spcAft>
                <a:spcPts val="0"/>
              </a:spcAft>
              <a:buSzPct val="77777"/>
              <a:buNone/>
            </a:pPr>
            <a:r>
              <a:rPr lang="en-US"/>
              <a:t>6. Encourage agency law enforcement to enforce the rules.</a:t>
            </a:r>
            <a:endParaRPr sz="1800"/>
          </a:p>
          <a:p>
            <a:pPr indent="-270000" lvl="1" marL="720000" rtl="0" algn="l">
              <a:spcBef>
                <a:spcPts val="933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Volunteer to post “No e-bike” signs at non-motorized trailheads before e-bike trespass becomes a significant problem</a:t>
            </a:r>
            <a:endParaRPr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6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</a:pPr>
            <a:r>
              <a:rPr b="1" lang="en-US" sz="2400"/>
              <a:t>Steps to Take Before</a:t>
            </a:r>
            <a:br>
              <a:rPr b="1" lang="en-US" sz="2400"/>
            </a:br>
            <a:r>
              <a:rPr b="1" lang="en-US" sz="2400"/>
              <a:t>an E-Bike Proposal </a:t>
            </a:r>
            <a:br>
              <a:rPr b="1" lang="en-US" sz="2400"/>
            </a:br>
            <a:r>
              <a:rPr b="1" lang="en-US" sz="2400"/>
              <a:t>Threatens Trails Important to You</a:t>
            </a:r>
            <a:endParaRPr sz="2400"/>
          </a:p>
        </p:txBody>
      </p:sp>
      <p:sp>
        <p:nvSpPr>
          <p:cNvPr id="495" name="Google Shape;495;p36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36900" rtl="0" algn="l">
              <a:spcBef>
                <a:spcPts val="0"/>
              </a:spcBef>
              <a:spcAft>
                <a:spcPts val="0"/>
              </a:spcAft>
              <a:buSzPct val="77777"/>
              <a:buNone/>
            </a:pPr>
            <a:r>
              <a:rPr lang="en-US"/>
              <a:t>7. Become proficient in spotting an e-bike (eMTB) on the trail. </a:t>
            </a:r>
            <a:endParaRPr sz="18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Educate yourself at this website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https://peopleforbikes.org/tag/e-bikes/</a:t>
            </a:r>
            <a:r>
              <a:rPr lang="en-US"/>
              <a:t> or do a simple search for photos and videos of e-bikes (and, importantly eMTBs) online.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Review this video by industry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https://www.youtube.com/watch?v=GS2DoHw8k0o</a:t>
            </a:r>
            <a:endParaRPr sz="1600"/>
          </a:p>
          <a:p>
            <a:pPr indent="0" lvl="0" marL="36900" rtl="0" algn="l">
              <a:spcBef>
                <a:spcPts val="940"/>
              </a:spcBef>
              <a:spcAft>
                <a:spcPts val="0"/>
              </a:spcAft>
              <a:buSzPct val="77777"/>
              <a:buNone/>
            </a:pPr>
            <a:r>
              <a:rPr lang="en-US"/>
              <a:t>8. Document cases of e-bike trespass or accidents on non-motorized trails</a:t>
            </a:r>
            <a:endParaRPr sz="18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Document any accidents or unpleasant run-ins with people using e-bikes on non-motorized trails. 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Share documentation with BCHA and agency law enforcement personnel. Such documentation may prove critical in making the case against shared-use trails with motorized e-bikes in the future.</a:t>
            </a:r>
            <a:endParaRPr sz="1600"/>
          </a:p>
          <a:p>
            <a:pPr indent="0" lvl="0" marL="36900" rtl="0" algn="l">
              <a:spcBef>
                <a:spcPts val="940"/>
              </a:spcBef>
              <a:spcAft>
                <a:spcPts val="0"/>
              </a:spcAft>
              <a:buSzPct val="77777"/>
              <a:buNone/>
            </a:pPr>
            <a:r>
              <a:rPr lang="en-US"/>
              <a:t>9. Consider renting an e-bike from your local bike shop (either for a day or a few hours).</a:t>
            </a:r>
            <a:endParaRPr sz="18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Understand how e-bikes operate, their benefits, limitations and noise they make.</a:t>
            </a:r>
            <a:endParaRPr sz="1600"/>
          </a:p>
          <a:p>
            <a:pPr indent="-270000" lvl="1" marL="720000" rtl="0" algn="l">
              <a:spcBef>
                <a:spcPts val="906"/>
              </a:spcBef>
              <a:spcAft>
                <a:spcPts val="0"/>
              </a:spcAft>
              <a:buSzPct val="78750"/>
              <a:buChar char="🞚"/>
            </a:pPr>
            <a:r>
              <a:rPr lang="en-US"/>
              <a:t>Become a better advocate for protecting non-motorized trails by sharing your knowledge about the pros and cons associated with e-bike use.</a:t>
            </a:r>
            <a:endParaRPr sz="1600"/>
          </a:p>
          <a:p>
            <a:pPr indent="-230435" lvl="0" marL="342900" rtl="0" algn="l">
              <a:spcBef>
                <a:spcPts val="94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Document, document, document</a:t>
            </a:r>
            <a:endParaRPr/>
          </a:p>
        </p:txBody>
      </p:sp>
      <p:pic>
        <p:nvPicPr>
          <p:cNvPr id="502" name="Google Shape;502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962" y="2209800"/>
            <a:ext cx="3795713" cy="274657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503" name="Google Shape;503;p3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2963" y="1787985"/>
            <a:ext cx="3797300" cy="394719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504" name="Google Shape;504;p37"/>
          <p:cNvSpPr txBox="1"/>
          <p:nvPr/>
        </p:nvSpPr>
        <p:spPr>
          <a:xfrm>
            <a:off x="4652963" y="5867400"/>
            <a:ext cx="35766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568007" y="5867400"/>
            <a:ext cx="28194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BCH New Mexico</a:t>
            </a:r>
            <a:endParaRPr/>
          </a:p>
        </p:txBody>
      </p:sp>
      <p:sp>
        <p:nvSpPr>
          <p:cNvPr id="506" name="Google Shape;506;p37"/>
          <p:cNvSpPr txBox="1"/>
          <p:nvPr/>
        </p:nvSpPr>
        <p:spPr>
          <a:xfrm>
            <a:off x="642674" y="5181600"/>
            <a:ext cx="21340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BCH Idaho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Other Resources</a:t>
            </a:r>
            <a:endParaRPr/>
          </a:p>
        </p:txBody>
      </p:sp>
      <p:sp>
        <p:nvSpPr>
          <p:cNvPr id="513" name="Google Shape;513;p38"/>
          <p:cNvSpPr txBox="1"/>
          <p:nvPr>
            <p:ph idx="1" type="body"/>
          </p:nvPr>
        </p:nvSpPr>
        <p:spPr>
          <a:xfrm>
            <a:off x="754404" y="1835254"/>
            <a:ext cx="3657258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BCHA Webinar</a:t>
            </a:r>
            <a:endParaRPr/>
          </a:p>
        </p:txBody>
      </p:sp>
      <p:sp>
        <p:nvSpPr>
          <p:cNvPr id="514" name="Google Shape;514;p38"/>
          <p:cNvSpPr txBox="1"/>
          <p:nvPr>
            <p:ph idx="3" type="body"/>
          </p:nvPr>
        </p:nvSpPr>
        <p:spPr>
          <a:xfrm>
            <a:off x="4721225" y="1580051"/>
            <a:ext cx="3671498" cy="800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BCHA Website</a:t>
            </a:r>
            <a:endParaRPr/>
          </a:p>
        </p:txBody>
      </p:sp>
      <p:sp>
        <p:nvSpPr>
          <p:cNvPr id="515" name="Google Shape;515;p38"/>
          <p:cNvSpPr txBox="1"/>
          <p:nvPr>
            <p:ph idx="4" type="body"/>
          </p:nvPr>
        </p:nvSpPr>
        <p:spPr>
          <a:xfrm>
            <a:off x="4721225" y="2380138"/>
            <a:ext cx="3508375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5989" lvl="0" marL="342900" rtl="0" algn="l"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/>
              <a:t>Fall 2022 newsletter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/>
              <a:t>Winter 2020/2021 newsletter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/>
              <a:t>Summer 2020 newsletter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/>
              <a:t>Fall 2019 newsletter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en-US"/>
              <a:t>www.bcha.org/blog/category/alerts/</a:t>
            </a:r>
            <a:endParaRPr/>
          </a:p>
        </p:txBody>
      </p:sp>
      <p:pic>
        <p:nvPicPr>
          <p:cNvPr id="516" name="Google Shape;516;p3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63" y="2696968"/>
            <a:ext cx="3657600" cy="277692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517" name="Google Shape;517;p38"/>
          <p:cNvSpPr txBox="1"/>
          <p:nvPr/>
        </p:nvSpPr>
        <p:spPr>
          <a:xfrm>
            <a:off x="606425" y="6079123"/>
            <a:ext cx="4114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www.youtube.com/watch?v=60ItKbjd5bI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BLM Recreation Blueprint</a:t>
            </a:r>
            <a:endParaRPr/>
          </a:p>
        </p:txBody>
      </p:sp>
      <p:pic>
        <p:nvPicPr>
          <p:cNvPr id="523" name="Google Shape;52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295387"/>
            <a:ext cx="3795713" cy="29323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524" name="Google Shape;524;p3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8261" y="2866185"/>
            <a:ext cx="2006703" cy="179079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525" name="Google Shape;525;p39"/>
          <p:cNvSpPr txBox="1"/>
          <p:nvPr/>
        </p:nvSpPr>
        <p:spPr>
          <a:xfrm>
            <a:off x="5446712" y="4858443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americaslands.org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br>
              <a:rPr b="1" lang="en-US"/>
            </a:br>
            <a:r>
              <a:rPr b="1" lang="en-US"/>
              <a:t>                    </a:t>
            </a:r>
            <a:r>
              <a:rPr b="1" lang="en-US" sz="3000"/>
              <a:t>PUBLIC LANDS COMMITTEE (PLC)</a:t>
            </a:r>
            <a:br>
              <a:rPr b="1" lang="en-US" sz="3000"/>
            </a:br>
            <a:endParaRPr sz="3000"/>
          </a:p>
        </p:txBody>
      </p:sp>
      <p:pic>
        <p:nvPicPr>
          <p:cNvPr id="243" name="Google Shape;2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205868"/>
            <a:ext cx="1456114" cy="615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4"/>
          <p:cNvCxnSpPr/>
          <p:nvPr/>
        </p:nvCxnSpPr>
        <p:spPr>
          <a:xfrm>
            <a:off x="685800" y="1821733"/>
            <a:ext cx="782955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" name="Google Shape;245;p4"/>
          <p:cNvSpPr txBox="1"/>
          <p:nvPr/>
        </p:nvSpPr>
        <p:spPr>
          <a:xfrm>
            <a:off x="1166767" y="2285064"/>
            <a:ext cx="681046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Tools to use for a successful Partnership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with the governing agencies of our public lands</a:t>
            </a:r>
            <a:endParaRPr/>
          </a:p>
        </p:txBody>
      </p:sp>
      <p:sp>
        <p:nvSpPr>
          <p:cNvPr id="246" name="Google Shape;246;p4"/>
          <p:cNvSpPr txBox="1"/>
          <p:nvPr>
            <p:ph idx="1" type="body"/>
          </p:nvPr>
        </p:nvSpPr>
        <p:spPr>
          <a:xfrm>
            <a:off x="628649" y="3331731"/>
            <a:ext cx="7886700" cy="1051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/>
              <a:t>VOLUNTEER AGREEMENTS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/>
              <a:t>CHALLENGE COST SHARE AGREEMENTS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"/>
          <p:cNvSpPr txBox="1"/>
          <p:nvPr>
            <p:ph type="title"/>
          </p:nvPr>
        </p:nvSpPr>
        <p:spPr>
          <a:xfrm>
            <a:off x="685346" y="4495800"/>
            <a:ext cx="7766495" cy="8482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The BLM is the largest federal land agency. </a:t>
            </a:r>
            <a:br>
              <a:rPr lang="en-US"/>
            </a:br>
            <a:r>
              <a:rPr lang="en-US"/>
              <a:t>Yet it has the smallest budget.</a:t>
            </a:r>
            <a:endParaRPr/>
          </a:p>
        </p:txBody>
      </p:sp>
      <p:sp>
        <p:nvSpPr>
          <p:cNvPr id="531" name="Google Shape;531;p40"/>
          <p:cNvSpPr txBox="1"/>
          <p:nvPr>
            <p:ph idx="1" type="body"/>
          </p:nvPr>
        </p:nvSpPr>
        <p:spPr>
          <a:xfrm>
            <a:off x="685346" y="5453300"/>
            <a:ext cx="7765322" cy="33789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/>
              <a:t>245 million acres. That’s 1 out of every 10 acres of land in the U.S. across 30 states.</a:t>
            </a:r>
            <a:endParaRPr/>
          </a:p>
        </p:txBody>
      </p:sp>
      <p:pic>
        <p:nvPicPr>
          <p:cNvPr id="532" name="Google Shape;532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28" l="0" r="0" t="1928"/>
          <a:stretch/>
        </p:blipFill>
        <p:spPr>
          <a:xfrm>
            <a:off x="926217" y="695010"/>
            <a:ext cx="7285600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1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Lustria"/>
              <a:buNone/>
            </a:pPr>
            <a:r>
              <a:rPr lang="en-US"/>
              <a:t>BLM Hugely Important in the West</a:t>
            </a:r>
            <a:endParaRPr/>
          </a:p>
        </p:txBody>
      </p:sp>
      <p:pic>
        <p:nvPicPr>
          <p:cNvPr id="538" name="Google Shape;53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166" y="1801368"/>
            <a:ext cx="6617667" cy="4419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2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BLM Recreation Blueprint</a:t>
            </a:r>
            <a:endParaRPr/>
          </a:p>
        </p:txBody>
      </p:sp>
      <p:pic>
        <p:nvPicPr>
          <p:cNvPr id="544" name="Google Shape;544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1972" y="1731963"/>
            <a:ext cx="6234540" cy="477711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3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BLM Recreation Blueprint</a:t>
            </a:r>
            <a:endParaRPr/>
          </a:p>
        </p:txBody>
      </p:sp>
      <p:pic>
        <p:nvPicPr>
          <p:cNvPr id="550" name="Google Shape;550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2407" y="1567858"/>
            <a:ext cx="5791199" cy="496975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4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Key Actions as Viewed by BCHA</a:t>
            </a:r>
            <a:endParaRPr/>
          </a:p>
        </p:txBody>
      </p:sp>
      <p:sp>
        <p:nvSpPr>
          <p:cNvPr id="556" name="Google Shape;556;p44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Establish A BLM National Partnership Office.</a:t>
            </a:r>
            <a:endParaRPr sz="16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Strengthen an Organization-Wide Commitment to Partnerships.</a:t>
            </a:r>
            <a:endParaRPr sz="1600"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Engage Partners in Blueprint Implementation. </a:t>
            </a:r>
            <a:endParaRPr sz="1600"/>
          </a:p>
          <a:p>
            <a:pPr indent="-270000" lvl="1" marL="720000" rtl="0" algn="l">
              <a:spcBef>
                <a:spcPts val="960"/>
              </a:spcBef>
              <a:spcAft>
                <a:spcPts val="0"/>
              </a:spcAft>
              <a:buSzPts val="1260"/>
              <a:buChar char="🞚"/>
            </a:pPr>
            <a:r>
              <a:rPr lang="en-US"/>
              <a:t>Use state-level recreation assessments and preliminary step-down plans under the Blueprint as a basis for further exploring and vetting priorities, partnerships, and resource needs. </a:t>
            </a:r>
            <a:endParaRPr/>
          </a:p>
          <a:p>
            <a:pPr indent="-270000" lvl="1" marL="720000" rtl="0" algn="l">
              <a:spcBef>
                <a:spcPts val="960"/>
              </a:spcBef>
              <a:spcAft>
                <a:spcPts val="0"/>
              </a:spcAft>
              <a:buSzPts val="1260"/>
              <a:buChar char="🞚"/>
            </a:pPr>
            <a:r>
              <a:rPr lang="en-US"/>
              <a:t>Develop partnerships with state offices of outdoor recreation, and other partner and user groups, to convene state-level outdoor recreation summits that can further refine implementation strategies, share BLM and partner priorities, identify overlapping goals, and plan near-term, early action initiatives.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5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Key Actions (continued)</a:t>
            </a:r>
            <a:endParaRPr/>
          </a:p>
        </p:txBody>
      </p:sp>
      <p:sp>
        <p:nvSpPr>
          <p:cNvPr id="562" name="Google Shape;562;p45"/>
          <p:cNvSpPr txBox="1"/>
          <p:nvPr>
            <p:ph idx="1" type="body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Strengthen the Bureau’s Outdoor Recreation Investment Proposition. </a:t>
            </a:r>
            <a:endParaRPr sz="1600"/>
          </a:p>
          <a:p>
            <a:pPr indent="-270000" lvl="1" marL="720000" rtl="0" algn="l">
              <a:spcBef>
                <a:spcPts val="960"/>
              </a:spcBef>
              <a:spcAft>
                <a:spcPts val="0"/>
              </a:spcAft>
              <a:buSzPts val="1260"/>
              <a:buChar char="🞚"/>
            </a:pPr>
            <a:r>
              <a:rPr lang="en-US"/>
              <a:t>Clarify the need for and role of increased (congressional) appropriations in achieving the Bureau’s vision and effective implementation of the Blueprint.</a:t>
            </a:r>
            <a:endParaRPr/>
          </a:p>
          <a:p>
            <a:pPr indent="-306000" lvl="0" marL="342900" rtl="0" algn="l">
              <a:spcBef>
                <a:spcPts val="1000"/>
              </a:spcBef>
              <a:spcAft>
                <a:spcPts val="0"/>
              </a:spcAft>
              <a:buSzPts val="1400"/>
              <a:buChar char="◈"/>
            </a:pPr>
            <a:r>
              <a:rPr lang="en-US"/>
              <a:t>Prioritize Near-Term Actions to Improve Access and Foster a Culture of Inclusion.</a:t>
            </a:r>
            <a:endParaRPr sz="1600"/>
          </a:p>
          <a:p>
            <a:pPr indent="-270000" lvl="1" marL="720000" rtl="0" algn="l">
              <a:spcBef>
                <a:spcPts val="960"/>
              </a:spcBef>
              <a:spcAft>
                <a:spcPts val="0"/>
              </a:spcAft>
              <a:buSzPts val="1260"/>
              <a:buChar char="🞚"/>
            </a:pPr>
            <a:r>
              <a:rPr lang="en-US"/>
              <a:t>Identify state priorities and partnership opportunities for land and easement acquisitions to improve recreation access to BLM lands and waters.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6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American Horse Council</a:t>
            </a:r>
            <a:endParaRPr/>
          </a:p>
        </p:txBody>
      </p:sp>
      <p:pic>
        <p:nvPicPr>
          <p:cNvPr id="568" name="Google Shape;568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8115" y="1731963"/>
            <a:ext cx="3999833" cy="40592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944" y="218108"/>
            <a:ext cx="4303455" cy="648867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8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AHC Economic Report (cont.)</a:t>
            </a:r>
            <a:endParaRPr/>
          </a:p>
        </p:txBody>
      </p:sp>
      <p:pic>
        <p:nvPicPr>
          <p:cNvPr id="579" name="Google Shape;579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170" y="2694726"/>
            <a:ext cx="7245722" cy="213371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9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AHC Economic Report (cont.)</a:t>
            </a:r>
            <a:endParaRPr/>
          </a:p>
        </p:txBody>
      </p:sp>
      <p:pic>
        <p:nvPicPr>
          <p:cNvPr id="585" name="Google Shape;585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99" y="2438400"/>
            <a:ext cx="8839201" cy="27011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663" y="1096570"/>
            <a:ext cx="1817396" cy="8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0620" y="2124507"/>
            <a:ext cx="6215371" cy="33114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5"/>
          <p:cNvCxnSpPr/>
          <p:nvPr/>
        </p:nvCxnSpPr>
        <p:spPr>
          <a:xfrm>
            <a:off x="773206" y="991721"/>
            <a:ext cx="75774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4" name="Google Shape;254;p5"/>
          <p:cNvCxnSpPr/>
          <p:nvPr/>
        </p:nvCxnSpPr>
        <p:spPr>
          <a:xfrm flipH="1">
            <a:off x="8303559" y="991720"/>
            <a:ext cx="47065" cy="48207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5"/>
          <p:cNvCxnSpPr/>
          <p:nvPr/>
        </p:nvCxnSpPr>
        <p:spPr>
          <a:xfrm flipH="1">
            <a:off x="724098" y="991720"/>
            <a:ext cx="47065" cy="48207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0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AHC Economic Report (cont.)</a:t>
            </a:r>
            <a:endParaRPr/>
          </a:p>
        </p:txBody>
      </p:sp>
      <p:pic>
        <p:nvPicPr>
          <p:cNvPr id="591" name="Google Shape;591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892792"/>
            <a:ext cx="8955487" cy="37957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8486" y="1128513"/>
            <a:ext cx="6207028" cy="4600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6"/>
          <p:cNvCxnSpPr/>
          <p:nvPr/>
        </p:nvCxnSpPr>
        <p:spPr>
          <a:xfrm>
            <a:off x="773206" y="991721"/>
            <a:ext cx="75774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6"/>
          <p:cNvCxnSpPr/>
          <p:nvPr/>
        </p:nvCxnSpPr>
        <p:spPr>
          <a:xfrm flipH="1">
            <a:off x="8303559" y="991720"/>
            <a:ext cx="47065" cy="48207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6"/>
          <p:cNvCxnSpPr/>
          <p:nvPr/>
        </p:nvCxnSpPr>
        <p:spPr>
          <a:xfrm flipH="1">
            <a:off x="724098" y="991720"/>
            <a:ext cx="47065" cy="482077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 txBox="1"/>
          <p:nvPr/>
        </p:nvSpPr>
        <p:spPr>
          <a:xfrm>
            <a:off x="2781300" y="6019800"/>
            <a:ext cx="35814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WildernessAdvisor@bcha.org</a:t>
            </a:r>
            <a:endParaRPr b="1"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169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17" y="381001"/>
            <a:ext cx="1230593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7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</a:pPr>
            <a:r>
              <a:rPr lang="en-US" sz="3200"/>
              <a:t>Director, Public Lands &amp; Recreation</a:t>
            </a:r>
            <a:endParaRPr/>
          </a:p>
        </p:txBody>
      </p:sp>
      <p:sp>
        <p:nvSpPr>
          <p:cNvPr id="272" name="Google Shape;272;p7"/>
          <p:cNvSpPr txBox="1"/>
          <p:nvPr>
            <p:ph idx="1" type="body"/>
          </p:nvPr>
        </p:nvSpPr>
        <p:spPr>
          <a:xfrm>
            <a:off x="754404" y="1835254"/>
            <a:ext cx="3657258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National Policy</a:t>
            </a:r>
            <a:endParaRPr/>
          </a:p>
        </p:txBody>
      </p:sp>
      <p:sp>
        <p:nvSpPr>
          <p:cNvPr id="273" name="Google Shape;273;p7"/>
          <p:cNvSpPr txBox="1"/>
          <p:nvPr>
            <p:ph idx="3" type="body"/>
          </p:nvPr>
        </p:nvSpPr>
        <p:spPr>
          <a:xfrm>
            <a:off x="4721225" y="1835255"/>
            <a:ext cx="3671498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/>
              <a:t>National Partnerships</a:t>
            </a:r>
            <a:endParaRPr/>
          </a:p>
        </p:txBody>
      </p:sp>
      <p:pic>
        <p:nvPicPr>
          <p:cNvPr id="274" name="Google Shape;274;p7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877888" y="2805907"/>
            <a:ext cx="3409950" cy="25574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275" name="Google Shape;275;p7"/>
          <p:cNvPicPr preferRelativeResize="0"/>
          <p:nvPr>
            <p:ph idx="4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98154" y="2379663"/>
            <a:ext cx="1918030" cy="34115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Defending Against Electric Bikes</a:t>
            </a:r>
            <a:endParaRPr/>
          </a:p>
        </p:txBody>
      </p:sp>
      <p:pic>
        <p:nvPicPr>
          <p:cNvPr id="281" name="Google Shape;28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54038" y="2619921"/>
            <a:ext cx="4059237" cy="228332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282" name="Google Shape;282;p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522788" y="2239169"/>
            <a:ext cx="4057650" cy="30432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"/>
          <p:cNvSpPr txBox="1"/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rPr lang="en-US"/>
              <a:t>Electric </a:t>
            </a:r>
            <a:r>
              <a:rPr lang="en-US">
                <a:solidFill>
                  <a:srgbClr val="FF0000"/>
                </a:solidFill>
              </a:rPr>
              <a:t>motorized</a:t>
            </a:r>
            <a:r>
              <a:rPr lang="en-US"/>
              <a:t> bicycle (e-bike) </a:t>
            </a:r>
            <a:endParaRPr/>
          </a:p>
        </p:txBody>
      </p:sp>
      <p:pic>
        <p:nvPicPr>
          <p:cNvPr id="288" name="Google Shape;28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3046" y="1731963"/>
            <a:ext cx="4589970" cy="405923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289" name="Google Shape;289;p9"/>
          <p:cNvSpPr txBox="1"/>
          <p:nvPr/>
        </p:nvSpPr>
        <p:spPr>
          <a:xfrm>
            <a:off x="2273046" y="5791200"/>
            <a:ext cx="30484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 advertisement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2008-12-03T18:53:55Z</dcterms:created>
  <dc:creator>Margie Cohen</dc:creator>
</cp:coreProperties>
</file>