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56" r:id="rId2"/>
    <p:sldId id="257" r:id="rId3"/>
    <p:sldId id="272" r:id="rId4"/>
    <p:sldId id="259" r:id="rId5"/>
    <p:sldId id="260" r:id="rId6"/>
    <p:sldId id="261" r:id="rId7"/>
    <p:sldId id="265" r:id="rId8"/>
    <p:sldId id="266" r:id="rId9"/>
    <p:sldId id="281" r:id="rId10"/>
    <p:sldId id="269" r:id="rId11"/>
    <p:sldId id="267" r:id="rId12"/>
    <p:sldId id="268" r:id="rId13"/>
    <p:sldId id="279" r:id="rId14"/>
    <p:sldId id="270" r:id="rId15"/>
    <p:sldId id="271" r:id="rId16"/>
    <p:sldId id="282" r:id="rId17"/>
    <p:sldId id="283" r:id="rId18"/>
    <p:sldId id="284" r:id="rId19"/>
    <p:sldId id="285" r:id="rId20"/>
    <p:sldId id="262" r:id="rId21"/>
    <p:sldId id="287" r:id="rId22"/>
    <p:sldId id="278" r:id="rId23"/>
    <p:sldId id="280" r:id="rId24"/>
    <p:sldId id="2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775" autoAdjust="0"/>
  </p:normalViewPr>
  <p:slideViewPr>
    <p:cSldViewPr>
      <p:cViewPr varScale="1">
        <p:scale>
          <a:sx n="50" d="100"/>
          <a:sy n="50" d="100"/>
        </p:scale>
        <p:origin x="13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8BC27F-A5C0-4248-98E4-6C00779D0EB7}" type="datetimeFigureOut">
              <a:rPr lang="en-US"/>
              <a:pPr>
                <a:defRPr/>
              </a:pPr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BD73CEF-DF9E-4E10-A3B2-1E5C456D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9E5FB-CE00-4246-9612-4093AAA8389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1B5FF-8263-48B4-974A-BFD80C55566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619A6-48A8-41D8-AC12-187950941AD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9F6B0-59CB-479D-824E-DB0D015B147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A1BDE-AC8D-4214-BCC8-F6786C04F55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31D35-B02B-4D2A-B799-866DB36A4CC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9A101-CE7B-4FFD-A34D-13D17E90EC3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0243C-B8B9-48FA-8BC2-8A8D806ACA7E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6E23E-E78C-4C46-B383-51B6C2FCC27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7D942-7A09-4352-AF97-5E97B869B54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CA3C2-CA68-4902-A461-AC024F55D1E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8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53577-9A7E-4CA0-8C44-8D307E4A370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4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A78413-A879-409C-889B-D9AF18295A11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8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8C415-32A7-4B0C-B323-EF84AF3041A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11EA7-7211-4AF4-9FA0-D06A385EC0FE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25691-0095-4215-BDDD-2BE4246ECE0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54E29-28AE-46DB-A8E1-FD254BB9150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0A42F-03C5-4D8F-87C8-B31561E1BA5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A5A61-65D6-45D4-A666-38CCF805573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69862-6CC8-437B-A9C3-B542A0E0D5D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41E45-BE1E-4803-BCE6-91BAE85B162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5A846-3598-48AB-BC63-3928A5A83DA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845-F190-4EDA-A46C-81C37A32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3E97-012E-4226-B945-98AFA4E7D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C504-85B7-44D5-84CA-9141AD9D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95BB-4D94-4381-B5FB-E796777D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5942-0928-4799-8087-AD0334C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F82-487A-4E6B-A5FC-BF203174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7DD2-3D6B-4E0E-A8E5-80944B8A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5955-3E11-4588-A753-E0EC11E6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4A81-6499-48FF-A2DC-5FAFED0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20A1-13EB-4064-86CD-976BEC4E4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60F7-A02F-43D6-82E3-DB0B7DBF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0CD14F6D-3478-49C5-89C9-6E35307D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ha.org/get-involved/volunteering/hours/" TargetMode="External"/><Relationship Id="rId7" Type="http://schemas.openxmlformats.org/officeDocument/2006/relationships/hyperlink" Target="https://www.independentsector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hyperlink" Target="mailto:volunteer@bch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Country Horsemen 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America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219200"/>
          </a:xfrm>
        </p:spPr>
        <p:txBody>
          <a:bodyPr>
            <a:normAutofit lnSpcReduction="10000"/>
          </a:bodyPr>
          <a:lstStyle/>
          <a:p>
            <a:pPr>
              <a:buClrTx/>
              <a:buSzPct val="74000"/>
              <a:tabLst>
                <a:tab pos="90488" algn="l"/>
              </a:tabLst>
            </a:pPr>
            <a:r>
              <a:rPr lang="en-US" sz="4000" b="1" dirty="0">
                <a:latin typeface="Cambria" pitchFamily="18" charset="0"/>
                <a:cs typeface="Arial" charset="0"/>
              </a:rPr>
              <a:t>Volunteer Hours Reporting</a:t>
            </a:r>
            <a:br>
              <a:rPr lang="en-US" sz="4000" b="1" dirty="0">
                <a:latin typeface="Cambria" pitchFamily="18" charset="0"/>
                <a:cs typeface="Arial" charset="0"/>
              </a:rPr>
            </a:br>
            <a:r>
              <a:rPr lang="en-US" sz="4000" b="1" dirty="0">
                <a:latin typeface="Cambria" pitchFamily="18" charset="0"/>
                <a:cs typeface="Arial" charset="0"/>
              </a:rPr>
              <a:t>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86400" cy="27178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Community Service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Education &amp; LNT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Educational Clinics open to the public (e.g. </a:t>
            </a:r>
            <a:r>
              <a:rPr lang="en-US" sz="2000">
                <a:latin typeface="+mn-lt"/>
              </a:rPr>
              <a:t>Horsemanship and </a:t>
            </a:r>
            <a:r>
              <a:rPr lang="en-US" sz="2000" dirty="0">
                <a:latin typeface="+mn-lt"/>
              </a:rPr>
              <a:t>packing skills).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Leave No Trace (LNT) Education.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Public Meetings and BCH Public Representation.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attending or presenting at public meeting relating to BCH Activities or issues.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attending Forest planning, travel management or other agency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Administrative service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planning or coordinating projects with agencies or within the chapter or with government agencies.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Education/LNT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Leave No Trace (LNT) education projects under the agency “ </a:t>
            </a:r>
            <a:r>
              <a:rPr lang="en-US" sz="2000" b="1" dirty="0">
                <a:latin typeface="+mn-lt"/>
              </a:rPr>
              <a:t>L </a:t>
            </a:r>
            <a:r>
              <a:rPr lang="en-US" sz="2000" dirty="0">
                <a:latin typeface="+mn-lt"/>
              </a:rPr>
              <a:t>” and other Educational projects under the agency “ </a:t>
            </a:r>
            <a:r>
              <a:rPr lang="en-US" sz="2000" b="1" dirty="0">
                <a:latin typeface="+mn-lt"/>
              </a:rPr>
              <a:t>E </a:t>
            </a:r>
            <a:r>
              <a:rPr lang="en-US" sz="2000" dirty="0">
                <a:latin typeface="+mn-lt"/>
              </a:rPr>
              <a:t>”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Clinics, Seminars, Rendezvous – Planning Teaching and Hosting (working, judging and setup) public clinics.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Presenting or writing articles regarding LNT or other educational topics.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Education Booths – Public display or representation of the BCHA interaction with the public.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Chainsaw/Crosscut Saw certification training (including prerequisite First Aid, CPR, etc.) for both student and instructors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Hosting an informational clinic for your chapter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Speaking at another organization.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194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Participation at a clinic as a student. Not to be confused with training required for saw certification etc. which does count.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Attendance without partaking in the efforts to help put on the event.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0241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Public Meetings and BCHA Representation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public meetings including; USFS, BLM, DNR, National Parks, State, County and City.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conferences, meetings, seminars, relating to BCH Purpose and Objectives.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Parades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Fund raisers that provide benefits to the public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(e.g. Tack sale, poker ride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Time spent publicly representing the BCHA in a productive manner as part of a chapter or group effort (e.g. Volunteering at a homeless shelter, manning a booth at a public event, etc.)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Counts: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Active participation in these activities; which includes: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At meeting, speaking, interacting, taking notes for an upcoming newsletter or meeting.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preparing for or planning an event.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spent preparing or manning a display booth representing BCHA, State or local chapter.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  <a:endParaRPr lang="en-US" sz="28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BCH chapter, state and national board meetings are not considered public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Parade prep time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Raffles, bake sales,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1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Administrative Service that Count:</a:t>
            </a:r>
            <a:endParaRPr lang="en-US" sz="2800" dirty="0">
              <a:latin typeface="+mj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clinics or workshops.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events that are open to the public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Record Keeping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Newsletter Editor Hours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Research for articles, or writing of an article to be published in a newsletter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BCH chapter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State and national board meetings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02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Travel Time &amp; Mileage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Time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hours spent by participants going to and from projects, educational events or public meetings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Mileage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Personal Vehicle Miles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vehicle miles driven to and from projects, educational or public meetings and return – only driver can claim miles.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Stock Hauling Miles (equipment hauling also)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miles using a truck and/or trailer to haul animals AND/OR Heavy equipment etc. for projects </a:t>
            </a:r>
            <a:r>
              <a:rPr lang="en-US" sz="2000" dirty="0"/>
              <a:t>– only</a:t>
            </a:r>
            <a:r>
              <a:rPr lang="en-US" sz="2000" dirty="0">
                <a:latin typeface="+mn-lt"/>
              </a:rPr>
              <a:t> driver can claim miles.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either stock hauling or personal miles but not both.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Equipment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Power Equipment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</a:t>
            </a:r>
            <a:r>
              <a:rPr lang="en-US" sz="2000" dirty="0"/>
              <a:t>hours of use of personally owned or rented power equipment on projects (e.g. Chainsaws, weed whackers, mixers, etc.)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Heavy Equipment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Actual hours using heavy equipment on projects. (e.g. Tractors, Post Drivers, Backhoes,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Prepping heavy equipment and loading it before you use it counts as skilled labor.</a:t>
            </a: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Hourly Rates are determined by BCHA in conjunction with the government agencies.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Stock Use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Used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Number of saddle and pack stock used to complete a project. 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Days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number of saddle and pack stock used times the number of days used on the project. 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1 animal used for 1 day is reported as 1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2 animals used for 1 day is reported as 2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2 animals used for 3 days is reported as 6 stock days.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If an animal is used for part of a day, report as 1 stock day regardless how long it was actually used.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Stock days are what count for volunteer service.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166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Donations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Donations of money or material from: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Chapter treasury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Personal or business accounts.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Nails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Lumber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Fuel for chainsaw or other equipment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Gravel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Other materiel purchased by members or the chapter</a:t>
            </a: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u="sng" dirty="0">
                <a:latin typeface="+mn-lt"/>
              </a:rPr>
              <a:t>REMEMBER</a:t>
            </a:r>
            <a:r>
              <a:rPr lang="en-US" sz="2000" dirty="0">
                <a:latin typeface="+mn-lt"/>
              </a:rPr>
              <a:t>: If there are questions concerning the eligibility of any volunteer effort contact the BCHA VHC for help and advice.</a:t>
            </a:r>
          </a:p>
        </p:txBody>
      </p:sp>
      <p:pic>
        <p:nvPicPr>
          <p:cNvPr id="31748" name="Picture 2" descr="C:\Documents and Settings\larry\My Documents\My Pictures\Microsoft Clip Organizer\MCj00787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3353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5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Volunteerism is one of the most important activities Back Country Horsemen can use in our effort to perpetuate enjoyable common sense use of horses in the backcountry.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Volunteerism earns horsemen a seat at the table where decisions concerning access to public lands by pack and saddle stock users are made.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Individual volunteer efforts support the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Back Country Horsemen of America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mission statement.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 service by BCHA is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consistently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underreported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14340" name="Picture 3" descr="wwelcom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288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924800" cy="40549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Summary Sheet </a:t>
            </a:r>
            <a:r>
              <a:rPr lang="en-US" sz="2000" dirty="0">
                <a:latin typeface="+mn-lt"/>
              </a:rPr>
              <a:t>is where the VHC summarizes the efforts made by the chapter members for a report to the State organization and BCHA.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Use the Summary Sheet to: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Summarize the effort of chapter members 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Copy information from the totals row of the Project Sheets to a row on the Summary Sheet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Compile the annual report for the State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State VHC uses these reports to compile a state report to Back Country Horsemen of America.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State VHC submits their report to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BCHA Volunteer Hours Committee chairman.</a:t>
            </a:r>
          </a:p>
        </p:txBody>
      </p:sp>
      <p:pic>
        <p:nvPicPr>
          <p:cNvPr id="7" name="Picture 6" descr="PonyEx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18097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pic>
        <p:nvPicPr>
          <p:cNvPr id="5" name="Picture 4" descr="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2406255"/>
            <a:ext cx="8534400" cy="30470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4953000"/>
            <a:ext cx="7010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447800"/>
            <a:ext cx="6128576" cy="5164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24200" y="2362200"/>
            <a:ext cx="1524000" cy="411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52536" y="2503251"/>
            <a:ext cx="1050587" cy="2435158"/>
          </a:xfrm>
          <a:custGeom>
            <a:avLst/>
            <a:gdLst>
              <a:gd name="connsiteX0" fmla="*/ 0 w 1050587"/>
              <a:gd name="connsiteY0" fmla="*/ 2435158 h 2435158"/>
              <a:gd name="connsiteX1" fmla="*/ 505838 w 1050587"/>
              <a:gd name="connsiteY1" fmla="*/ 392349 h 2435158"/>
              <a:gd name="connsiteX2" fmla="*/ 1050587 w 1050587"/>
              <a:gd name="connsiteY2" fmla="*/ 81064 h 243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587" h="2435158">
                <a:moveTo>
                  <a:pt x="0" y="2435158"/>
                </a:moveTo>
                <a:cubicBezTo>
                  <a:pt x="165370" y="1609928"/>
                  <a:pt x="330740" y="784698"/>
                  <a:pt x="505838" y="392349"/>
                </a:cubicBezTo>
                <a:cubicBezTo>
                  <a:pt x="680936" y="0"/>
                  <a:pt x="865761" y="40532"/>
                  <a:pt x="1050587" y="81064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6400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43252" y="2286000"/>
            <a:ext cx="1262742" cy="4106883"/>
          </a:xfrm>
          <a:custGeom>
            <a:avLst/>
            <a:gdLst>
              <a:gd name="connsiteX0" fmla="*/ 0 w 1262742"/>
              <a:gd name="connsiteY0" fmla="*/ 484909 h 4106883"/>
              <a:gd name="connsiteX1" fmla="*/ 1080654 w 1262742"/>
              <a:gd name="connsiteY1" fmla="*/ 603662 h 4106883"/>
              <a:gd name="connsiteX2" fmla="*/ 1092530 w 1262742"/>
              <a:gd name="connsiteY2" fmla="*/ 4106883 h 4106883"/>
              <a:gd name="connsiteX3" fmla="*/ 1092530 w 1262742"/>
              <a:gd name="connsiteY3" fmla="*/ 4106883 h 410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2" h="4106883">
                <a:moveTo>
                  <a:pt x="0" y="484909"/>
                </a:moveTo>
                <a:cubicBezTo>
                  <a:pt x="449283" y="242454"/>
                  <a:pt x="898566" y="0"/>
                  <a:pt x="1080654" y="603662"/>
                </a:cubicBezTo>
                <a:cubicBezTo>
                  <a:pt x="1262742" y="1207324"/>
                  <a:pt x="1092530" y="4106883"/>
                  <a:pt x="1092530" y="4106883"/>
                </a:cubicBezTo>
                <a:lnTo>
                  <a:pt x="1092530" y="4106883"/>
                </a:ln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effectLst/>
              </a:rPr>
              <a:t>Flow of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2819400" cy="2169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127000" dir="192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To make reporting effective, information must be: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Accurate as possible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Reliable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Consistent</a:t>
            </a:r>
            <a:endParaRPr lang="en-US" dirty="0"/>
          </a:p>
        </p:txBody>
      </p:sp>
      <p:pic>
        <p:nvPicPr>
          <p:cNvPr id="15361" name="Picture 1" descr="C:\Documents and Settings\larry\My Documents\My Pictures\Microsoft Clip Organizer\MCj00786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4114800"/>
            <a:ext cx="25320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8166" y="5702263"/>
            <a:ext cx="779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2150" algn="l"/>
                <a:tab pos="1371600" algn="l"/>
              </a:tabLst>
            </a:pPr>
            <a:r>
              <a:rPr lang="en-US" b="1" dirty="0"/>
              <a:t>Chapter Report  to </a:t>
            </a:r>
            <a:r>
              <a:rPr lang="en-US" b="1" dirty="0">
                <a:sym typeface="Wingdings" panose="05000000000000000000" pitchFamily="2" charset="2"/>
              </a:rPr>
              <a:t> State VHC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	State VHC compiles reports  sends to  BCHA VHC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>
                <a:sym typeface="Wingdings" panose="05000000000000000000" pitchFamily="2" charset="2"/>
              </a:rPr>
              <a:t>	BCHA </a:t>
            </a:r>
            <a:r>
              <a:rPr lang="en-US" b="1" dirty="0">
                <a:sym typeface="Wingdings" panose="05000000000000000000" pitchFamily="2" charset="2"/>
              </a:rPr>
              <a:t>Volunteer Hours </a:t>
            </a:r>
            <a:r>
              <a:rPr lang="en-US" b="1">
                <a:sym typeface="Wingdings" panose="05000000000000000000" pitchFamily="2" charset="2"/>
              </a:rPr>
              <a:t>Committee  </a:t>
            </a:r>
            <a:r>
              <a:rPr lang="en-US" b="1" dirty="0">
                <a:sym typeface="Wingdings" panose="05000000000000000000" pitchFamily="2" charset="2"/>
              </a:rPr>
              <a:t>National Board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341"/>
            <a:ext cx="4962525" cy="363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effectLst/>
              </a:rPr>
              <a:t>Volunteer Hours Report</a:t>
            </a:r>
          </a:p>
        </p:txBody>
      </p:sp>
      <p:pic>
        <p:nvPicPr>
          <p:cNvPr id="8" name="Picture 7" descr="bchco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91000" y="838200"/>
            <a:ext cx="3903345" cy="5846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6221"/>
            <a:ext cx="4429980" cy="55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10137" y="3962400"/>
            <a:ext cx="2962275" cy="2723210"/>
            <a:chOff x="6029325" y="4038600"/>
            <a:chExt cx="2962275" cy="2723210"/>
          </a:xfrm>
        </p:grpSpPr>
        <p:sp>
          <p:nvSpPr>
            <p:cNvPr id="7" name="Oval 6"/>
            <p:cNvSpPr/>
            <p:nvPr/>
          </p:nvSpPr>
          <p:spPr>
            <a:xfrm>
              <a:off x="6029325" y="6562725"/>
              <a:ext cx="1066800" cy="1990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010400" y="4038600"/>
              <a:ext cx="1981200" cy="1447800"/>
            </a:xfrm>
            <a:prstGeom prst="wedgeRoundRectCallout">
              <a:avLst>
                <a:gd name="adj1" fmla="val -63579"/>
                <a:gd name="adj2" fmla="val 123250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</a:rPr>
                <a:t>2015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BCHA Volunteer Contribution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$11,238.376.31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3058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</a:rPr>
              <a:t>Where do I get the Back Country Horsemen of America Volunteer Hours Workbook and reporting Guidelines?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From Back Country Horsemen of America website: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  <a:hlinkClick r:id="rId3"/>
              </a:rPr>
              <a:t>http://www.bcha.org/get-involved/volunteering/hours/</a:t>
            </a:r>
            <a:endParaRPr lang="en-US" sz="2400" dirty="0">
              <a:latin typeface="+mn-lt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For more information contact the BCHA Volunteer Hours Committee: </a:t>
            </a:r>
            <a:r>
              <a:rPr lang="en-US" sz="2400" dirty="0">
                <a:latin typeface="+mn-lt"/>
                <a:hlinkClick r:id="rId4"/>
              </a:rPr>
              <a:t>volunteer@bcha.org</a:t>
            </a:r>
            <a:r>
              <a:rPr lang="en-US" sz="2400" dirty="0">
                <a:latin typeface="+mn-lt"/>
              </a:rPr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76600" y="4495800"/>
            <a:ext cx="2371468" cy="1381125"/>
            <a:chOff x="838200" y="4800600"/>
            <a:chExt cx="2371468" cy="1381125"/>
          </a:xfrm>
        </p:grpSpPr>
        <p:pic>
          <p:nvPicPr>
            <p:cNvPr id="36869" name="Picture 2" descr="C:\Documents and Settings\larry\My Documents\My Pictures\Microsoft Clip Organizer\MCj00787800000[1].wmf"/>
            <p:cNvPicPr>
              <a:picLocks noChangeAspect="1" noChangeArrowheads="1"/>
            </p:cNvPicPr>
            <p:nvPr/>
          </p:nvPicPr>
          <p:blipFill>
            <a:blip r:embed="rId5" cstate="print"/>
            <a:srcRect r="67480"/>
            <a:stretch>
              <a:fillRect/>
            </a:stretch>
          </p:blipFill>
          <p:spPr bwMode="auto">
            <a:xfrm>
              <a:off x="838200" y="4800600"/>
              <a:ext cx="609600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nimated_Fla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601" y="4800601"/>
              <a:ext cx="1838067" cy="1066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3400" y="5874603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The value of volunteer time is determined each year from: </a:t>
            </a:r>
            <a:r>
              <a:rPr lang="en-US" sz="2400" dirty="0">
                <a:latin typeface="+mn-lt"/>
                <a:hlinkClick r:id="rId7"/>
              </a:rPr>
              <a:t>https://www.independentsector.org/</a:t>
            </a:r>
            <a:r>
              <a:rPr lang="en-US" sz="2400" dirty="0">
                <a:latin typeface="+mn-lt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408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helps keep trails open for all users.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puts BCHA and horsemen in a positive position when engaging with other user groups.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shows BCHA and horsemen are a good neighbors within the community.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are our clout.  Without them our organization wouldn’t be what it is now.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Legislators and land managers know that our volunteer hours are an asset.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gives credibility to Back Country Horsemen in discussions with land managers.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Volunteer Hours Coordinator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Each BCHA state organization must have a </a:t>
            </a:r>
            <a:r>
              <a:rPr lang="en-US" sz="2000" b="1" dirty="0">
                <a:latin typeface="+mn-lt"/>
              </a:rPr>
              <a:t>Volunteer Hours Coordinator </a:t>
            </a:r>
            <a:r>
              <a:rPr lang="en-US" sz="2000" dirty="0">
                <a:latin typeface="+mn-lt"/>
              </a:rPr>
              <a:t>designated to facilitate the reporting of the efforts made in the state.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Every chapter within each state organizations should also have a </a:t>
            </a:r>
            <a:r>
              <a:rPr lang="en-US" sz="2000" b="1" dirty="0">
                <a:latin typeface="+mn-lt"/>
              </a:rPr>
              <a:t>Volunteer Hours Coordinator </a:t>
            </a:r>
            <a:r>
              <a:rPr lang="en-US" sz="2000" dirty="0">
                <a:latin typeface="+mn-lt"/>
              </a:rPr>
              <a:t>appointed to record the efforts the their members.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BCHA has provided an MS Excel spread-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sheet to facilitate and standardize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volunteer hours reporting process.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It is important to record all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resources devoted to a project: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Volunteers time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Transportation costs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Livestock use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Other supplies and resources</a:t>
            </a:r>
          </a:p>
        </p:txBody>
      </p:sp>
      <p:pic>
        <p:nvPicPr>
          <p:cNvPr id="4" name="Picture 3" descr="CatsHerdin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7322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6172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2400" b="1" dirty="0">
                <a:latin typeface="Viner Hand ITC" pitchFamily="66" charset="0"/>
              </a:rPr>
              <a:t>It’s a lot like herding cats!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Project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At the chapter, the </a:t>
            </a:r>
            <a:r>
              <a:rPr lang="en-US" sz="2000" b="1" dirty="0">
                <a:latin typeface="+mn-lt"/>
              </a:rPr>
              <a:t>Project Sheet </a:t>
            </a:r>
            <a:r>
              <a:rPr lang="en-US" sz="2000" dirty="0">
                <a:latin typeface="+mn-lt"/>
              </a:rPr>
              <a:t>is the most important element to the </a:t>
            </a:r>
            <a:r>
              <a:rPr lang="en-US" sz="2000" b="1" dirty="0">
                <a:latin typeface="+mn-lt"/>
              </a:rPr>
              <a:t>Volunteer Hours Coordinator (VHC)</a:t>
            </a:r>
            <a:r>
              <a:rPr lang="en-US" sz="2000" dirty="0">
                <a:latin typeface="+mn-lt"/>
              </a:rPr>
              <a:t>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where the VHC records the efforts made by the chapter members.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Use the Project Sheet to: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</a:t>
            </a:r>
            <a:r>
              <a:rPr lang="en-US" sz="2000" b="1" dirty="0">
                <a:latin typeface="+mn-lt"/>
              </a:rPr>
              <a:t>efforts of individual </a:t>
            </a:r>
            <a:r>
              <a:rPr lang="en-US" sz="2000" dirty="0">
                <a:latin typeface="+mn-lt"/>
              </a:rPr>
              <a:t>members.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resources used on the project.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(Transportation, Livestock &amp; Equipment)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Segregate projects by agency.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(USFS, BLM, NPS, State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Create as many Project Sheets as required.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(Name your project sheets)</a:t>
            </a:r>
          </a:p>
        </p:txBody>
      </p:sp>
      <p:pic>
        <p:nvPicPr>
          <p:cNvPr id="17412" name="Picture 3" descr="C:\Documents and Settings\larry\My Documents\My Pictures\Microsoft Clip Organizer\MCj0078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9731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567826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designed to allow the state or chapter the </a:t>
            </a:r>
            <a:r>
              <a:rPr lang="en-US" sz="2000" b="1" i="1" dirty="0">
                <a:latin typeface="+mn-lt"/>
              </a:rPr>
              <a:t>option</a:t>
            </a:r>
            <a:r>
              <a:rPr lang="en-US" sz="2000" dirty="0">
                <a:latin typeface="+mn-lt"/>
              </a:rPr>
              <a:t> to track the volunteer effort of individuals for awards or recognition.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Project Worksheets (cont’d)</a:t>
            </a:r>
          </a:p>
        </p:txBody>
      </p:sp>
      <p:pic>
        <p:nvPicPr>
          <p:cNvPr id="7" name="Picture 6" descr="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8534400" cy="4173855"/>
          </a:xfrm>
          <a:prstGeom prst="rect">
            <a:avLst/>
          </a:prstGeom>
        </p:spPr>
      </p:pic>
      <p:pic>
        <p:nvPicPr>
          <p:cNvPr id="8" name="Picture 7" descr="UpperDutch_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8534400" cy="3920490"/>
          </a:xfrm>
          <a:prstGeom prst="rect">
            <a:avLst/>
          </a:prstGeom>
        </p:spPr>
      </p:pic>
      <p:pic>
        <p:nvPicPr>
          <p:cNvPr id="9" name="Picture 8" descr="LowerElbert_Proj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828800"/>
            <a:ext cx="8527733" cy="43272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5257800"/>
            <a:ext cx="8382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13700" cy="279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Trail Work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trail work hours under the agency for which you spent the time. Work can be skilled or basic.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Basic: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General Trail Maintenance (cut, lop, clear, drainage)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Prep work for skilled work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Skilled: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8153400" cy="159274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Packing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Carpentry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Teamster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Search and Rescue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Trail survey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GPS mapping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Chainsaw operation 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Organizing for major work parities</a:t>
            </a:r>
          </a:p>
        </p:txBody>
      </p:sp>
      <p:pic>
        <p:nvPicPr>
          <p:cNvPr id="19461" name="Picture 4" descr="C:\Documents and Settings\larry\Local Settings\Temporary Internet Files\Content.IE5\RG2J38FX\MC90007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538" y="2133600"/>
            <a:ext cx="75723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715000"/>
            <a:ext cx="8001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Recon: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Hours ridden in advance planning for a trail project.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53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Trail Work that Counts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clearing and Trailhead clean up, road clean up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public land or open private lands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Onsite support or food prep for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Campground host if agency requested/required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and Prep work for future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hours ridden for advance planning a trail project to determine the level of effort required as Recon Hours.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Cleaning up after yourself on the trail or at the trailhead.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private property not open to the public</a:t>
            </a:r>
          </a:p>
        </p:txBody>
      </p:sp>
      <p:pic>
        <p:nvPicPr>
          <p:cNvPr id="20484" name="Picture 2" descr="C:\Documents and Settings\larry\My Documents\My Pictures\Microsoft Clip Organizer\MCj007871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0"/>
            <a:ext cx="12620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larry\My Documents\My Pictures\Microsoft Clip Organizer\MCj00787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3716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992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Report trail mileage cleared</a:t>
            </a:r>
            <a:endParaRPr lang="en-US" sz="2400" b="1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actual trail miles worked on.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Distinguish between miles cleared in wilderness and non-wilderness areas.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Use either a GPS system or use a “best guess system” of the distances cleared.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If a portion of a trail has been previously cleared, but needs to be worked again, that section should be counted each time it is worked.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the total mileage only once for the project; not for each member of the work party.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bchco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24945</TotalTime>
  <Words>1762</Words>
  <Application>Microsoft Office PowerPoint</Application>
  <PresentationFormat>On-screen Show (4:3)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Viner Hand ITC</vt:lpstr>
      <vt:lpstr>Wingdings</vt:lpstr>
      <vt:lpstr>Wingdings 2</vt:lpstr>
      <vt:lpstr>Mountain</vt:lpstr>
      <vt:lpstr>Back Country Horsemen  of America</vt:lpstr>
      <vt:lpstr>Overview</vt:lpstr>
      <vt:lpstr>Overview</vt:lpstr>
      <vt:lpstr>Reporting</vt:lpstr>
      <vt:lpstr>Project Worksheets</vt:lpstr>
      <vt:lpstr>Project Worksheets (cont’d)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Summary Worksheet</vt:lpstr>
      <vt:lpstr>Summary Worksheet</vt:lpstr>
      <vt:lpstr>Flow of Information</vt:lpstr>
      <vt:lpstr>Volunteer Hours Report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</dc:title>
  <dc:creator>Larry Zauberis</dc:creator>
  <cp:lastModifiedBy>Dana Chambers</cp:lastModifiedBy>
  <cp:revision>159</cp:revision>
  <cp:lastPrinted>1601-01-01T00:00:00Z</cp:lastPrinted>
  <dcterms:created xsi:type="dcterms:W3CDTF">2011-06-26T18:16:01Z</dcterms:created>
  <dcterms:modified xsi:type="dcterms:W3CDTF">2024-06-19T21:49:05Z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TC102037911033</vt:lpwstr>
  </property>
</Properties>
</file>